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24"/>
  </p:notesMasterIdLst>
  <p:sldIdLst>
    <p:sldId id="258" r:id="rId2"/>
    <p:sldId id="287" r:id="rId3"/>
    <p:sldId id="288" r:id="rId4"/>
    <p:sldId id="290" r:id="rId5"/>
    <p:sldId id="289" r:id="rId6"/>
    <p:sldId id="291" r:id="rId7"/>
    <p:sldId id="292" r:id="rId8"/>
    <p:sldId id="294" r:id="rId9"/>
    <p:sldId id="282" r:id="rId10"/>
    <p:sldId id="278" r:id="rId11"/>
    <p:sldId id="285" r:id="rId12"/>
    <p:sldId id="281" r:id="rId13"/>
    <p:sldId id="284" r:id="rId14"/>
    <p:sldId id="279" r:id="rId15"/>
    <p:sldId id="283" r:id="rId16"/>
    <p:sldId id="293" r:id="rId17"/>
    <p:sldId id="295" r:id="rId18"/>
    <p:sldId id="296" r:id="rId19"/>
    <p:sldId id="297" r:id="rId20"/>
    <p:sldId id="298" r:id="rId21"/>
    <p:sldId id="277" r:id="rId22"/>
    <p:sldId id="28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85885"/>
  </p:normalViewPr>
  <p:slideViewPr>
    <p:cSldViewPr>
      <p:cViewPr varScale="1">
        <p:scale>
          <a:sx n="101" d="100"/>
          <a:sy n="101" d="100"/>
        </p:scale>
        <p:origin x="656"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1A059-B47F-4FE1-9BF5-7848CDE73DB0}" type="datetimeFigureOut">
              <a:rPr lang="en-US" smtClean="0"/>
              <a:t>7/21/19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A74AE-CF30-4D17-A3EC-7D319B7B32C0}" type="slidenum">
              <a:rPr lang="en-US" smtClean="0"/>
              <a:t>‹#›</a:t>
            </a:fld>
            <a:endParaRPr lang="en-US"/>
          </a:p>
        </p:txBody>
      </p:sp>
    </p:spTree>
    <p:extLst>
      <p:ext uri="{BB962C8B-B14F-4D97-AF65-F5344CB8AC3E}">
        <p14:creationId xmlns:p14="http://schemas.microsoft.com/office/powerpoint/2010/main" val="33273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mpadre.org/PICUP/communit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zimmermant/talks/tree/master/AAPT_2019-Summ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abs/1907.08079"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orenabarba.com/blog/computational-thinking-i-do-not-think-it-means-what-you-think-it-mea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Polish_not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chive.org/details/Apple_II_6502_Assembly_Language_Tutor_Richard_Haskell_1983"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(1+2)*(5-2) = 3*3 =9</a:t>
            </a:r>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050ED5-B05F-4383-A48D-74A1ED2C08ED}"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Table: By Henry Briggs - http://</a:t>
            </a:r>
            <a:r>
              <a:rPr lang="en-US" dirty="0" err="1"/>
              <a:t>www.pmonta.com</a:t>
            </a:r>
            <a:r>
              <a:rPr lang="en-US" dirty="0"/>
              <a:t>/tables/</a:t>
            </a:r>
            <a:r>
              <a:rPr lang="en-US" dirty="0" err="1"/>
              <a:t>logarithmorum</a:t>
            </a:r>
            <a:r>
              <a:rPr lang="en-US" dirty="0"/>
              <a:t>-</a:t>
            </a:r>
            <a:r>
              <a:rPr lang="en-US" dirty="0" err="1"/>
              <a:t>chilias</a:t>
            </a:r>
            <a:r>
              <a:rPr lang="en-US" dirty="0"/>
              <a:t>-prima/</a:t>
            </a:r>
            <a:r>
              <a:rPr lang="en-US" dirty="0" err="1"/>
              <a:t>index.html</a:t>
            </a:r>
            <a:r>
              <a:rPr lang="en-US" dirty="0"/>
              <a:t>, Public Domain, https://</a:t>
            </a:r>
            <a:r>
              <a:rPr lang="en-US" dirty="0" err="1"/>
              <a:t>commons.wikimedia.org</a:t>
            </a:r>
            <a:r>
              <a:rPr lang="en-US" dirty="0"/>
              <a:t>/w/</a:t>
            </a:r>
            <a:r>
              <a:rPr lang="en-US" dirty="0" err="1"/>
              <a:t>index.php?curid</a:t>
            </a:r>
            <a:r>
              <a:rPr lang="en-US" dirty="0"/>
              <a:t>=43431356</a:t>
            </a:r>
          </a:p>
          <a:p>
            <a:r>
              <a:rPr lang="en-US" dirty="0"/>
              <a:t>Slide rule: By </a:t>
            </a:r>
            <a:r>
              <a:rPr lang="en-US" dirty="0" err="1"/>
              <a:t>teclasorg</a:t>
            </a:r>
            <a:r>
              <a:rPr lang="en-US" dirty="0"/>
              <a:t> - Flickr, CC BY-SA 2.0, https://</a:t>
            </a:r>
            <a:r>
              <a:rPr lang="en-US" dirty="0" err="1"/>
              <a:t>commons.wikimedia.org</a:t>
            </a:r>
            <a:r>
              <a:rPr lang="en-US" dirty="0"/>
              <a:t>/w/</a:t>
            </a:r>
            <a:r>
              <a:rPr lang="en-US" dirty="0" err="1"/>
              <a:t>index.php?curid</a:t>
            </a:r>
            <a:r>
              <a:rPr lang="en-US" dirty="0"/>
              <a:t>=1173203</a:t>
            </a:r>
          </a:p>
          <a:p>
            <a:r>
              <a:rPr lang="en-US" dirty="0"/>
              <a:t>Calculator: By Rama, CC BY-SA 2.0 </a:t>
            </a:r>
            <a:r>
              <a:rPr lang="en-US" dirty="0" err="1"/>
              <a:t>fr</a:t>
            </a:r>
            <a:r>
              <a:rPr lang="en-US" dirty="0"/>
              <a:t>, https://</a:t>
            </a:r>
            <a:r>
              <a:rPr lang="en-US" dirty="0" err="1"/>
              <a:t>commons.wikimedia.org</a:t>
            </a:r>
            <a:r>
              <a:rPr lang="en-US" dirty="0"/>
              <a:t>/w/</a:t>
            </a:r>
            <a:r>
              <a:rPr lang="en-US" dirty="0" err="1"/>
              <a:t>index.php?curid</a:t>
            </a:r>
            <a:r>
              <a:rPr lang="en-US" dirty="0"/>
              <a:t>=29591429</a:t>
            </a:r>
          </a:p>
          <a:p>
            <a:r>
              <a:rPr lang="en-US" dirty="0"/>
              <a:t>Python Logo: </a:t>
            </a:r>
            <a:r>
              <a:rPr lang="en-US" dirty="0" err="1"/>
              <a:t>www.python.org</a:t>
            </a:r>
            <a:r>
              <a:rPr lang="en-US" dirty="0"/>
              <a:t> [GPL (http://</a:t>
            </a:r>
            <a:r>
              <a:rPr lang="en-US" dirty="0" err="1"/>
              <a:t>www.gnu.org</a:t>
            </a:r>
            <a:r>
              <a:rPr lang="en-US" dirty="0"/>
              <a:t>/licenses/</a:t>
            </a:r>
            <a:r>
              <a:rPr lang="en-US" dirty="0" err="1"/>
              <a:t>gpl.html</a:t>
            </a:r>
            <a:r>
              <a:rPr lang="en-US" dirty="0"/>
              <a:t>)]</a:t>
            </a:r>
          </a:p>
        </p:txBody>
      </p:sp>
      <p:sp>
        <p:nvSpPr>
          <p:cNvPr id="4" name="Slide Number Placeholder 3"/>
          <p:cNvSpPr>
            <a:spLocks noGrp="1"/>
          </p:cNvSpPr>
          <p:nvPr>
            <p:ph type="sldNum" sz="quarter" idx="5"/>
          </p:nvPr>
        </p:nvSpPr>
        <p:spPr/>
        <p:txBody>
          <a:bodyPr/>
          <a:lstStyle/>
          <a:p>
            <a:fld id="{022A74AE-CF30-4D17-A3EC-7D319B7B32C0}" type="slidenum">
              <a:rPr lang="en-US" smtClean="0"/>
              <a:t>14</a:t>
            </a:fld>
            <a:endParaRPr lang="en-US"/>
          </a:p>
        </p:txBody>
      </p:sp>
    </p:spTree>
    <p:extLst>
      <p:ext uri="{BB962C8B-B14F-4D97-AF65-F5344CB8AC3E}">
        <p14:creationId xmlns:p14="http://schemas.microsoft.com/office/powerpoint/2010/main" val="128023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Trinket site and link to it with QR code</a:t>
            </a:r>
          </a:p>
        </p:txBody>
      </p:sp>
      <p:sp>
        <p:nvSpPr>
          <p:cNvPr id="4" name="Slide Number Placeholder 3"/>
          <p:cNvSpPr>
            <a:spLocks noGrp="1"/>
          </p:cNvSpPr>
          <p:nvPr>
            <p:ph type="sldNum" sz="quarter" idx="5"/>
          </p:nvPr>
        </p:nvSpPr>
        <p:spPr/>
        <p:txBody>
          <a:bodyPr/>
          <a:lstStyle/>
          <a:p>
            <a:fld id="{022A74AE-CF30-4D17-A3EC-7D319B7B32C0}" type="slidenum">
              <a:rPr lang="en-US" smtClean="0"/>
              <a:t>15</a:t>
            </a:fld>
            <a:endParaRPr lang="en-US"/>
          </a:p>
        </p:txBody>
      </p:sp>
    </p:spTree>
    <p:extLst>
      <p:ext uri="{BB962C8B-B14F-4D97-AF65-F5344CB8AC3E}">
        <p14:creationId xmlns:p14="http://schemas.microsoft.com/office/powerpoint/2010/main" val="162408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hard things is how I remind myself of frustrations students are feeling with new material</a:t>
            </a:r>
          </a:p>
          <a:p>
            <a:endParaRPr lang="en-US" dirty="0"/>
          </a:p>
          <a:p>
            <a:r>
              <a:rPr lang="en-US" dirty="0"/>
              <a:t>Image: https://</a:t>
            </a:r>
            <a:r>
              <a:rPr lang="en-US" dirty="0" err="1"/>
              <a:t>miro.medium.com</a:t>
            </a:r>
            <a:r>
              <a:rPr lang="en-US" dirty="0"/>
              <a:t>/max/1214/1*aCfvyxPjVu1RDkewpy52wA.jpeg</a:t>
            </a:r>
          </a:p>
        </p:txBody>
      </p:sp>
      <p:sp>
        <p:nvSpPr>
          <p:cNvPr id="4" name="Slide Number Placeholder 3"/>
          <p:cNvSpPr>
            <a:spLocks noGrp="1"/>
          </p:cNvSpPr>
          <p:nvPr>
            <p:ph type="sldNum" sz="quarter" idx="5"/>
          </p:nvPr>
        </p:nvSpPr>
        <p:spPr/>
        <p:txBody>
          <a:bodyPr/>
          <a:lstStyle/>
          <a:p>
            <a:fld id="{022A74AE-CF30-4D17-A3EC-7D319B7B32C0}" type="slidenum">
              <a:rPr lang="en-US" smtClean="0"/>
              <a:t>16</a:t>
            </a:fld>
            <a:endParaRPr lang="en-US"/>
          </a:p>
        </p:txBody>
      </p:sp>
    </p:spTree>
    <p:extLst>
      <p:ext uri="{BB962C8B-B14F-4D97-AF65-F5344CB8AC3E}">
        <p14:creationId xmlns:p14="http://schemas.microsoft.com/office/powerpoint/2010/main" val="176914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 clear picture how I would make this work in the future but…</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17</a:t>
            </a:fld>
            <a:endParaRPr lang="en-US"/>
          </a:p>
        </p:txBody>
      </p:sp>
    </p:spTree>
    <p:extLst>
      <p:ext uri="{BB962C8B-B14F-4D97-AF65-F5344CB8AC3E}">
        <p14:creationId xmlns:p14="http://schemas.microsoft.com/office/powerpoint/2010/main" val="261643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them to become part of the PICUP community</a:t>
            </a:r>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18</a:t>
            </a:fld>
            <a:endParaRPr lang="en-US"/>
          </a:p>
        </p:txBody>
      </p:sp>
    </p:spTree>
    <p:extLst>
      <p:ext uri="{BB962C8B-B14F-4D97-AF65-F5344CB8AC3E}">
        <p14:creationId xmlns:p14="http://schemas.microsoft.com/office/powerpoint/2010/main" val="49855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https://www.compadre.org/PICUP/community/</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20</a:t>
            </a:fld>
            <a:endParaRPr lang="en-US"/>
          </a:p>
        </p:txBody>
      </p:sp>
    </p:spTree>
    <p:extLst>
      <p:ext uri="{BB962C8B-B14F-4D97-AF65-F5344CB8AC3E}">
        <p14:creationId xmlns:p14="http://schemas.microsoft.com/office/powerpoint/2010/main" val="4071912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https://github.com/zimmermant/talks/tree/master/AAPT_2019-Summer</a:t>
            </a:r>
            <a:endParaRPr lang="en-US" dirty="0"/>
          </a:p>
        </p:txBody>
      </p:sp>
      <p:sp>
        <p:nvSpPr>
          <p:cNvPr id="4" name="Slide Number Placeholder 3"/>
          <p:cNvSpPr>
            <a:spLocks noGrp="1"/>
          </p:cNvSpPr>
          <p:nvPr>
            <p:ph type="sldNum" sz="quarter" idx="10"/>
          </p:nvPr>
        </p:nvSpPr>
        <p:spPr/>
        <p:txBody>
          <a:bodyPr/>
          <a:lstStyle/>
          <a:p>
            <a:fld id="{022A74AE-CF30-4D17-A3EC-7D319B7B32C0}" type="slidenum">
              <a:rPr lang="en-US" smtClean="0"/>
              <a:t>21</a:t>
            </a:fld>
            <a:endParaRPr lang="en-US"/>
          </a:p>
        </p:txBody>
      </p:sp>
    </p:spTree>
    <p:extLst>
      <p:ext uri="{BB962C8B-B14F-4D97-AF65-F5344CB8AC3E}">
        <p14:creationId xmlns:p14="http://schemas.microsoft.com/office/powerpoint/2010/main" val="87042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faculty opposed to teaching programming</a:t>
            </a:r>
          </a:p>
          <a:p>
            <a:r>
              <a:rPr lang="en-US" dirty="0"/>
              <a:t>Status as brand new faculty</a:t>
            </a:r>
          </a:p>
          <a:p>
            <a:r>
              <a:rPr lang="en-US" dirty="0"/>
              <a:t>Coding activities badly implemented</a:t>
            </a:r>
          </a:p>
        </p:txBody>
      </p:sp>
      <p:sp>
        <p:nvSpPr>
          <p:cNvPr id="4" name="Slide Number Placeholder 3"/>
          <p:cNvSpPr>
            <a:spLocks noGrp="1"/>
          </p:cNvSpPr>
          <p:nvPr>
            <p:ph type="sldNum" sz="quarter" idx="5"/>
          </p:nvPr>
        </p:nvSpPr>
        <p:spPr/>
        <p:txBody>
          <a:bodyPr/>
          <a:lstStyle/>
          <a:p>
            <a:fld id="{022A74AE-CF30-4D17-A3EC-7D319B7B32C0}" type="slidenum">
              <a:rPr lang="en-US" smtClean="0"/>
              <a:t>4</a:t>
            </a:fld>
            <a:endParaRPr lang="en-US"/>
          </a:p>
        </p:txBody>
      </p:sp>
    </p:spTree>
    <p:extLst>
      <p:ext uri="{BB962C8B-B14F-4D97-AF65-F5344CB8AC3E}">
        <p14:creationId xmlns:p14="http://schemas.microsoft.com/office/powerpoint/2010/main" val="183279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should know how to do this</a:t>
            </a:r>
          </a:p>
          <a:p>
            <a:endParaRPr lang="en-US" dirty="0"/>
          </a:p>
          <a:p>
            <a:r>
              <a:rPr lang="en-US" dirty="0"/>
              <a:t>I was just as big of a impediment as the faculty telling me not to include programming.  Also, I didn’t know how to counter their arguments</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6</a:t>
            </a:fld>
            <a:endParaRPr lang="en-US"/>
          </a:p>
        </p:txBody>
      </p:sp>
    </p:spTree>
    <p:extLst>
      <p:ext uri="{BB962C8B-B14F-4D97-AF65-F5344CB8AC3E}">
        <p14:creationId xmlns:p14="http://schemas.microsoft.com/office/powerpoint/2010/main" val="393748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PICUP community helped me figure out my reasons for why computational modeling is so crucial to learning physics in this modern era.  The JTUPP (Joint Taskforce for Undergraduate Physics Programs) and AAPT Recommendations for Computational Physics  in the Undergraduate  Physics  Curriculum</a:t>
            </a:r>
          </a:p>
          <a:p>
            <a:r>
              <a:rPr lang="en-US" dirty="0"/>
              <a:t>gave me arguments to take back to my colleagues.</a:t>
            </a:r>
          </a:p>
          <a:p>
            <a:endParaRPr lang="en-US" dirty="0"/>
          </a:p>
          <a:p>
            <a:r>
              <a:rPr lang="en-US" dirty="0"/>
              <a:t>I learned to focus on my learning objectives and create computational assignments that focused on those objectives -&gt; I realized I didn’t really care if they could write a program from scratch, just whether they could work with a model to develop insight and extract information</a:t>
            </a:r>
          </a:p>
          <a:p>
            <a:endParaRPr lang="en-US" dirty="0"/>
          </a:p>
          <a:p>
            <a:r>
              <a:rPr lang="en-US" dirty="0"/>
              <a:t>I learned about websites like Trinket, which helped me create and distribute assignments</a:t>
            </a:r>
          </a:p>
        </p:txBody>
      </p:sp>
      <p:sp>
        <p:nvSpPr>
          <p:cNvPr id="4" name="Slide Number Placeholder 3"/>
          <p:cNvSpPr>
            <a:spLocks noGrp="1"/>
          </p:cNvSpPr>
          <p:nvPr>
            <p:ph type="sldNum" sz="quarter" idx="5"/>
          </p:nvPr>
        </p:nvSpPr>
        <p:spPr/>
        <p:txBody>
          <a:bodyPr/>
          <a:lstStyle/>
          <a:p>
            <a:fld id="{022A74AE-CF30-4D17-A3EC-7D319B7B32C0}" type="slidenum">
              <a:rPr lang="en-US" smtClean="0"/>
              <a:t>7</a:t>
            </a:fld>
            <a:endParaRPr lang="en-US"/>
          </a:p>
        </p:txBody>
      </p:sp>
    </p:spTree>
    <p:extLst>
      <p:ext uri="{BB962C8B-B14F-4D97-AF65-F5344CB8AC3E}">
        <p14:creationId xmlns:p14="http://schemas.microsoft.com/office/powerpoint/2010/main" val="47453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Chris </a:t>
            </a:r>
            <a:r>
              <a:rPr lang="en-US" dirty="0" err="1"/>
              <a:t>Orban’s</a:t>
            </a:r>
            <a:r>
              <a:rPr lang="en-US" dirty="0"/>
              <a:t> paper on computational thinking -&gt; QR code</a:t>
            </a:r>
          </a:p>
          <a:p>
            <a:endParaRPr lang="en-US" dirty="0"/>
          </a:p>
          <a:p>
            <a:r>
              <a:rPr lang="en-US" dirty="0">
                <a:hlinkClick r:id="rId3"/>
              </a:rPr>
              <a:t>https://arxiv.org/abs/1907.08079</a:t>
            </a:r>
            <a:endParaRPr lang="en-US" dirty="0"/>
          </a:p>
          <a:p>
            <a:r>
              <a:rPr lang="en-US" dirty="0">
                <a:hlinkClick r:id="rId4"/>
              </a:rPr>
              <a:t>https://lorenabarba.com/blog/computational-thinking-i-do-not-think-it-means-what-you-think-it-means/</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9</a:t>
            </a:fld>
            <a:endParaRPr lang="en-US"/>
          </a:p>
        </p:txBody>
      </p:sp>
    </p:spTree>
    <p:extLst>
      <p:ext uri="{BB962C8B-B14F-4D97-AF65-F5344CB8AC3E}">
        <p14:creationId xmlns:p14="http://schemas.microsoft.com/office/powerpoint/2010/main" val="59211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solve this you are probably at least my age or older</a:t>
            </a:r>
          </a:p>
          <a:p>
            <a:endParaRPr lang="en-US" dirty="0"/>
          </a:p>
          <a:p>
            <a:endParaRPr lang="en-US" dirty="0"/>
          </a:p>
          <a:p>
            <a:r>
              <a:rPr lang="en-US" dirty="0"/>
              <a:t>Jan Lukasiewicz, a polish logician, invented Polish notation in 1924</a:t>
            </a:r>
          </a:p>
          <a:p>
            <a:r>
              <a:rPr lang="en-US" dirty="0"/>
              <a:t>	Operations precede the their operands</a:t>
            </a:r>
          </a:p>
          <a:p>
            <a:endParaRPr lang="en-US" dirty="0"/>
          </a:p>
          <a:p>
            <a:r>
              <a:rPr lang="en-US" dirty="0">
                <a:hlinkClick r:id="rId3"/>
              </a:rPr>
              <a:t>Image: 	https://en.wikipedia.org/wiki/Polish_notation</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10</a:t>
            </a:fld>
            <a:endParaRPr lang="en-US"/>
          </a:p>
        </p:txBody>
      </p:sp>
    </p:spTree>
    <p:extLst>
      <p:ext uri="{BB962C8B-B14F-4D97-AF65-F5344CB8AC3E}">
        <p14:creationId xmlns:p14="http://schemas.microsoft.com/office/powerpoint/2010/main" val="218534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https://archive.org/details/Apple_II_6502_Assembly_Language_Tutor_Richard_Haskell_1983</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11</a:t>
            </a:fld>
            <a:endParaRPr lang="en-US"/>
          </a:p>
        </p:txBody>
      </p:sp>
    </p:spTree>
    <p:extLst>
      <p:ext uri="{BB962C8B-B14F-4D97-AF65-F5344CB8AC3E}">
        <p14:creationId xmlns:p14="http://schemas.microsoft.com/office/powerpoint/2010/main" val="44232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12</a:t>
            </a:fld>
            <a:endParaRPr lang="en-US"/>
          </a:p>
        </p:txBody>
      </p:sp>
    </p:spTree>
    <p:extLst>
      <p:ext uri="{BB962C8B-B14F-4D97-AF65-F5344CB8AC3E}">
        <p14:creationId xmlns:p14="http://schemas.microsoft.com/office/powerpoint/2010/main" val="408212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graphics for this</a:t>
            </a:r>
          </a:p>
        </p:txBody>
      </p:sp>
      <p:sp>
        <p:nvSpPr>
          <p:cNvPr id="4" name="Slide Number Placeholder 3"/>
          <p:cNvSpPr>
            <a:spLocks noGrp="1"/>
          </p:cNvSpPr>
          <p:nvPr>
            <p:ph type="sldNum" sz="quarter" idx="5"/>
          </p:nvPr>
        </p:nvSpPr>
        <p:spPr/>
        <p:txBody>
          <a:bodyPr/>
          <a:lstStyle/>
          <a:p>
            <a:fld id="{022A74AE-CF30-4D17-A3EC-7D319B7B32C0}" type="slidenum">
              <a:rPr lang="en-US" smtClean="0"/>
              <a:t>13</a:t>
            </a:fld>
            <a:endParaRPr lang="en-US"/>
          </a:p>
        </p:txBody>
      </p:sp>
    </p:spTree>
    <p:extLst>
      <p:ext uri="{BB962C8B-B14F-4D97-AF65-F5344CB8AC3E}">
        <p14:creationId xmlns:p14="http://schemas.microsoft.com/office/powerpoint/2010/main" val="372320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62A92995-2FCB-41FE-950D-9090982928E5}"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4188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028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53509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55134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600"/>
            </a:lvl2pPr>
            <a:lvl3pPr>
              <a:defRPr sz="3200"/>
            </a:lvl3pPr>
            <a:lvl4pPr>
              <a:defRPr sz="32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337079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06361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7922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33690-DF3B-4993-B038-CC124D6A2A9E}"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6229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3690-DF3B-4993-B038-CC124D6A2A9E}"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684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33690-DF3B-4993-B038-CC124D6A2A9E}"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17285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528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933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62A92995-2FCB-41FE-950D-9090982928E5}"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69743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immermant/talks/tree/master/AAPT_2019-Summ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5"/>
          <p:cNvSpPr txBox="1">
            <a:spLocks noChangeArrowheads="1"/>
          </p:cNvSpPr>
          <p:nvPr/>
        </p:nvSpPr>
        <p:spPr bwMode="auto">
          <a:xfrm>
            <a:off x="1928959" y="4178936"/>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Arial Black" pitchFamily="34" charset="0"/>
              </a:rPr>
              <a:t>Todd Zimmerman</a:t>
            </a:r>
          </a:p>
          <a:p>
            <a:pPr algn="ctr" eaLnBrk="1" hangingPunct="1"/>
            <a:r>
              <a:rPr lang="en-US" sz="2800" dirty="0">
                <a:latin typeface="Arial Black" pitchFamily="34" charset="0"/>
              </a:rPr>
              <a:t>University of Wisconsin – Stout</a:t>
            </a:r>
          </a:p>
          <a:p>
            <a:pPr algn="ctr" eaLnBrk="1" hangingPunct="1"/>
            <a:r>
              <a:rPr lang="en-US" sz="2800" dirty="0">
                <a:latin typeface="Arial Black" pitchFamily="34" charset="0"/>
              </a:rPr>
              <a:t>Menomonie, Wisconsin</a:t>
            </a:r>
            <a:endParaRPr lang="en-US" sz="2000" dirty="0">
              <a:latin typeface="Arial Black" pitchFamily="34" charset="0"/>
            </a:endParaRPr>
          </a:p>
        </p:txBody>
      </p:sp>
      <p:sp>
        <p:nvSpPr>
          <p:cNvPr id="2053" name="TextBox 4"/>
          <p:cNvSpPr txBox="1">
            <a:spLocks noChangeArrowheads="1"/>
          </p:cNvSpPr>
          <p:nvPr/>
        </p:nvSpPr>
        <p:spPr bwMode="auto">
          <a:xfrm>
            <a:off x="0" y="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sz="4800" dirty="0"/>
              <a:t>I’m Not Teaching You To Program!</a:t>
            </a:r>
            <a:endParaRPr lang="en-US" sz="4800" strike="sngStrike" dirty="0"/>
          </a:p>
        </p:txBody>
      </p:sp>
      <p:sp>
        <p:nvSpPr>
          <p:cNvPr id="7" name="Rectangle 6"/>
          <p:cNvSpPr/>
          <p:nvPr/>
        </p:nvSpPr>
        <p:spPr>
          <a:xfrm>
            <a:off x="0" y="6067425"/>
            <a:ext cx="9144000" cy="790575"/>
          </a:xfrm>
          <a:prstGeom prst="rect">
            <a:avLst/>
          </a:prstGeom>
          <a:solidFill>
            <a:srgbClr val="004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5" descr="SHIELD.psd"/>
          <p:cNvPicPr>
            <a:picLocks noChangeAspect="1"/>
          </p:cNvPicPr>
          <p:nvPr/>
        </p:nvPicPr>
        <p:blipFill>
          <a:blip r:embed="rId3" cstate="print">
            <a:duotone>
              <a:schemeClr val="bg2">
                <a:shade val="45000"/>
                <a:satMod val="135000"/>
              </a:schemeClr>
              <a:prstClr val="white"/>
            </a:duotone>
          </a:blip>
          <a:stretch>
            <a:fillRect/>
          </a:stretch>
        </p:blipFill>
        <p:spPr bwMode="auto">
          <a:xfrm>
            <a:off x="-1" y="5638801"/>
            <a:ext cx="1472859" cy="1219200"/>
          </a:xfrm>
          <a:prstGeom prst="rect">
            <a:avLst/>
          </a:prstGeom>
          <a:noFill/>
          <a:ln>
            <a:noFill/>
          </a:ln>
        </p:spPr>
      </p:pic>
      <p:sp>
        <p:nvSpPr>
          <p:cNvPr id="2056" name="TextBox 6"/>
          <p:cNvSpPr txBox="1">
            <a:spLocks noChangeArrowheads="1"/>
          </p:cNvSpPr>
          <p:nvPr/>
        </p:nvSpPr>
        <p:spPr bwMode="auto">
          <a:xfrm>
            <a:off x="1566863" y="6156325"/>
            <a:ext cx="4398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r>
              <a:rPr lang="en-US" sz="1100" dirty="0">
                <a:solidFill>
                  <a:schemeClr val="bg1"/>
                </a:solidFill>
                <a:latin typeface="Franklin Gothic Book" pitchFamily="34" charset="0"/>
                <a:cs typeface="Helvetica" pitchFamily="34" charset="0"/>
              </a:rPr>
            </a:br>
            <a:r>
              <a:rPr lang="en-US" sz="1100" dirty="0">
                <a:solidFill>
                  <a:schemeClr val="bg1"/>
                </a:solidFill>
                <a:latin typeface="Franklin Gothic Book" pitchFamily="34" charset="0"/>
                <a:cs typeface="Helvetica" pitchFamily="34" charset="0"/>
              </a:rPr>
              <a:t>Inspiring Innovation.  Learn more at </a:t>
            </a:r>
            <a:r>
              <a:rPr lang="en-US" sz="1100" dirty="0">
                <a:solidFill>
                  <a:schemeClr val="bg1"/>
                </a:solidFill>
                <a:latin typeface="Franklin Gothic Demi" pitchFamily="34" charset="0"/>
                <a:cs typeface="Helvetica" pitchFamily="34" charset="0"/>
              </a:rPr>
              <a:t>www.uwstout.edu</a:t>
            </a:r>
          </a:p>
        </p:txBody>
      </p:sp>
      <p:sp>
        <p:nvSpPr>
          <p:cNvPr id="9" name="TextBox 5"/>
          <p:cNvSpPr txBox="1">
            <a:spLocks noChangeArrowheads="1"/>
          </p:cNvSpPr>
          <p:nvPr/>
        </p:nvSpPr>
        <p:spPr bwMode="auto">
          <a:xfrm>
            <a:off x="2931092" y="5447665"/>
            <a:ext cx="4739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latin typeface="Arial Black" pitchFamily="34" charset="0"/>
              </a:rPr>
              <a:t>AAPT Summer Meeting</a:t>
            </a:r>
          </a:p>
          <a:p>
            <a:pPr algn="ctr" eaLnBrk="1" hangingPunct="1"/>
            <a:r>
              <a:rPr lang="en-US" sz="1600" dirty="0">
                <a:latin typeface="Arial Black" pitchFamily="34" charset="0"/>
              </a:rPr>
              <a:t>July 22, 2019</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32381E7-9A26-D04A-84BA-9AB91A984846}"/>
                  </a:ext>
                </a:extLst>
              </p:cNvPr>
              <p:cNvSpPr txBox="1"/>
              <p:nvPr/>
            </p:nvSpPr>
            <p:spPr>
              <a:xfrm>
                <a:off x="990004" y="2145891"/>
                <a:ext cx="7163396" cy="954107"/>
              </a:xfrm>
              <a:prstGeom prst="rect">
                <a:avLst/>
              </a:prstGeom>
              <a:noFill/>
            </p:spPr>
            <p:txBody>
              <a:bodyPr wrap="square" rtlCol="0">
                <a:spAutoFit/>
              </a:bodyPr>
              <a:lstStyle/>
              <a:p>
                <a:r>
                  <a:rPr lang="en-US" sz="2800" dirty="0">
                    <a:solidFill>
                      <a:srgbClr val="FF0000"/>
                    </a:solidFill>
                  </a:rPr>
                  <a:t>Bonus question: What is </a:t>
                </a:r>
                <a14:m>
                  <m:oMath xmlns:m="http://schemas.openxmlformats.org/officeDocument/2006/math">
                    <m:r>
                      <a:rPr lang="en-US" sz="2800" b="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1</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2+5</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m:t>
                    </m:r>
                    <m:r>
                      <a:rPr lang="en-US" sz="2800" b="0" i="1" dirty="0" smtClean="0">
                        <a:solidFill>
                          <a:srgbClr val="FF0000"/>
                        </a:solidFill>
                        <a:latin typeface="Cambria Math" panose="02040503050406030204" pitchFamily="18" charset="0"/>
                      </a:rPr>
                      <m:t>”</m:t>
                    </m:r>
                  </m:oMath>
                </a14:m>
                <a:r>
                  <a:rPr lang="en-US" sz="2800" dirty="0">
                    <a:solidFill>
                      <a:srgbClr val="FF0000"/>
                    </a:solidFill>
                  </a:rPr>
                  <a:t> equal to?</a:t>
                </a:r>
              </a:p>
            </p:txBody>
          </p:sp>
        </mc:Choice>
        <mc:Fallback>
          <p:sp>
            <p:nvSpPr>
              <p:cNvPr id="3" name="TextBox 2">
                <a:extLst>
                  <a:ext uri="{FF2B5EF4-FFF2-40B4-BE49-F238E27FC236}">
                    <a16:creationId xmlns:a16="http://schemas.microsoft.com/office/drawing/2014/main" id="{F32381E7-9A26-D04A-84BA-9AB91A984846}"/>
                  </a:ext>
                </a:extLst>
              </p:cNvPr>
              <p:cNvSpPr txBox="1">
                <a:spLocks noRot="1" noChangeAspect="1" noMove="1" noResize="1" noEditPoints="1" noAdjustHandles="1" noChangeArrowheads="1" noChangeShapeType="1" noTextEdit="1"/>
              </p:cNvSpPr>
              <p:nvPr/>
            </p:nvSpPr>
            <p:spPr>
              <a:xfrm>
                <a:off x="990004" y="2145891"/>
                <a:ext cx="7163396" cy="954107"/>
              </a:xfrm>
              <a:prstGeom prst="rect">
                <a:avLst/>
              </a:prstGeom>
              <a:blipFill>
                <a:blip r:embed="rId4"/>
                <a:stretch>
                  <a:fillRect l="-1770" t="-6579" b="-15789"/>
                </a:stretch>
              </a:blipFill>
            </p:spPr>
            <p:txBody>
              <a:bodyPr/>
              <a:lstStyle/>
              <a:p>
                <a:r>
                  <a:rPr lang="en-US">
                    <a:noFill/>
                  </a:rPr>
                  <a:t> </a:t>
                </a:r>
              </a:p>
            </p:txBody>
          </p:sp>
        </mc:Fallback>
      </mc:AlternateContent>
    </p:spTree>
    <p:extLst>
      <p:ext uri="{BB962C8B-B14F-4D97-AF65-F5344CB8AC3E}">
        <p14:creationId xmlns:p14="http://schemas.microsoft.com/office/powerpoint/2010/main" val="204338406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C3CEE1D-107D-5B41-B8A6-EAE781024821}"/>
                  </a:ext>
                </a:extLst>
              </p:cNvPr>
              <p:cNvSpPr>
                <a:spLocks noGrp="1"/>
              </p:cNvSpPr>
              <p:nvPr>
                <p:ph idx="1"/>
              </p:nvPr>
            </p:nvSpPr>
            <p:spPr>
              <a:xfrm>
                <a:off x="1028700" y="838200"/>
                <a:ext cx="7200900" cy="5638800"/>
              </a:xfrm>
            </p:spPr>
            <p:txBody>
              <a:bodyPr>
                <a:normAutofit/>
              </a:bodyPr>
              <a:lstStyle/>
              <a:p>
                <a:r>
                  <a:rPr lang="en-US" dirty="0"/>
                  <a:t>What is “</a:t>
                </a:r>
                <a14:m>
                  <m:oMath xmlns:m="http://schemas.openxmlformats.org/officeDocument/2006/math">
                    <m:r>
                      <a:rPr lang="en-US" i="1" dirty="0" smtClean="0">
                        <a:latin typeface="Cambria Math" panose="02040503050406030204" pitchFamily="18" charset="0"/>
                      </a:rPr>
                      <m:t>1</m:t>
                    </m:r>
                  </m:oMath>
                </a14:m>
                <a:r>
                  <a:rPr lang="en-US" dirty="0"/>
                  <a:t>&lt;enter&gt;</a:t>
                </a:r>
                <a14:m>
                  <m:oMath xmlns:m="http://schemas.openxmlformats.org/officeDocument/2006/math">
                    <m:r>
                      <a:rPr lang="en-US" i="1" dirty="0" smtClean="0">
                        <a:latin typeface="Cambria Math" panose="02040503050406030204" pitchFamily="18" charset="0"/>
                      </a:rPr>
                      <m:t>2+5</m:t>
                    </m:r>
                  </m:oMath>
                </a14:m>
                <a:r>
                  <a:rPr lang="en-US" dirty="0"/>
                  <a:t>&lt;enter&gt;</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oMath>
                </a14:m>
                <a:r>
                  <a:rPr lang="en-US" dirty="0"/>
                  <a:t>” equal to?</a:t>
                </a:r>
              </a:p>
              <a:p>
                <a:endParaRPr lang="en-US" dirty="0"/>
              </a:p>
              <a:p>
                <a:endParaRPr lang="en-US" dirty="0"/>
              </a:p>
              <a:p>
                <a:endParaRPr lang="en-US" dirty="0"/>
              </a:p>
              <a:p>
                <a:endParaRPr lang="en-US" dirty="0"/>
              </a:p>
              <a:p>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US" dirty="0"/>
              </a:p>
              <a:p>
                <a:endParaRPr lang="en-US" dirty="0"/>
              </a:p>
            </p:txBody>
          </p:sp>
        </mc:Choice>
        <mc:Fallback>
          <p:sp>
            <p:nvSpPr>
              <p:cNvPr id="2" name="Content Placeholder 1">
                <a:extLst>
                  <a:ext uri="{FF2B5EF4-FFF2-40B4-BE49-F238E27FC236}">
                    <a16:creationId xmlns:a16="http://schemas.microsoft.com/office/drawing/2014/main" id="{2C3CEE1D-107D-5B41-B8A6-EAE781024821}"/>
                  </a:ext>
                </a:extLst>
              </p:cNvPr>
              <p:cNvSpPr>
                <a:spLocks noGrp="1" noRot="1" noChangeAspect="1" noMove="1" noResize="1" noEditPoints="1" noAdjustHandles="1" noChangeArrowheads="1" noChangeShapeType="1" noTextEdit="1"/>
              </p:cNvSpPr>
              <p:nvPr>
                <p:ph idx="1"/>
              </p:nvPr>
            </p:nvSpPr>
            <p:spPr>
              <a:xfrm>
                <a:off x="1028700" y="838200"/>
                <a:ext cx="7200900" cy="5638800"/>
              </a:xfrm>
              <a:blipFill>
                <a:blip r:embed="rId3"/>
                <a:stretch>
                  <a:fillRect l="-2289" t="-22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212A48-233C-C04C-BB0C-8EDD634EDB77}"/>
              </a:ext>
            </a:extLst>
          </p:cNvPr>
          <p:cNvPicPr>
            <a:picLocks noChangeAspect="1"/>
          </p:cNvPicPr>
          <p:nvPr/>
        </p:nvPicPr>
        <p:blipFill>
          <a:blip r:embed="rId4"/>
          <a:stretch>
            <a:fillRect/>
          </a:stretch>
        </p:blipFill>
        <p:spPr>
          <a:xfrm>
            <a:off x="2400300" y="2184400"/>
            <a:ext cx="4343400" cy="2794000"/>
          </a:xfrm>
          <a:prstGeom prst="rect">
            <a:avLst/>
          </a:prstGeom>
        </p:spPr>
      </p:pic>
    </p:spTree>
    <p:extLst>
      <p:ext uri="{BB962C8B-B14F-4D97-AF65-F5344CB8AC3E}">
        <p14:creationId xmlns:p14="http://schemas.microsoft.com/office/powerpoint/2010/main" val="19510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63AB-0C4A-2740-BF71-CFFE1D4A0C5F}"/>
              </a:ext>
            </a:extLst>
          </p:cNvPr>
          <p:cNvSpPr>
            <a:spLocks noGrp="1"/>
          </p:cNvSpPr>
          <p:nvPr>
            <p:ph type="title"/>
          </p:nvPr>
        </p:nvSpPr>
        <p:spPr/>
        <p:txBody>
          <a:bodyPr/>
          <a:lstStyle/>
          <a:p>
            <a:r>
              <a:rPr lang="en-US" dirty="0"/>
              <a:t>That’s not programming!</a:t>
            </a:r>
          </a:p>
        </p:txBody>
      </p:sp>
      <p:sp>
        <p:nvSpPr>
          <p:cNvPr id="3" name="Content Placeholder 2">
            <a:extLst>
              <a:ext uri="{FF2B5EF4-FFF2-40B4-BE49-F238E27FC236}">
                <a16:creationId xmlns:a16="http://schemas.microsoft.com/office/drawing/2014/main" id="{BAD4DB8E-E6E7-CB4A-8B07-CBB50D1255C9}"/>
              </a:ext>
            </a:extLst>
          </p:cNvPr>
          <p:cNvSpPr>
            <a:spLocks noGrp="1"/>
          </p:cNvSpPr>
          <p:nvPr>
            <p:ph sz="quarter" idx="13"/>
          </p:nvPr>
        </p:nvSpPr>
        <p:spPr>
          <a:xfrm>
            <a:off x="-152400" y="1716946"/>
            <a:ext cx="7772870" cy="3424107"/>
          </a:xfrm>
        </p:spPr>
        <p:txBody>
          <a:bodyPr>
            <a:noAutofit/>
          </a:bodyPr>
          <a:lstStyle/>
          <a:p>
            <a:r>
              <a:rPr lang="en-US" sz="2800" dirty="0"/>
              <a:t>This isn’t programming…</a:t>
            </a:r>
          </a:p>
          <a:p>
            <a:endParaRPr lang="en-US" sz="2800" dirty="0"/>
          </a:p>
          <a:p>
            <a:endParaRPr lang="en-US" sz="2800" dirty="0"/>
          </a:p>
          <a:p>
            <a:endParaRPr lang="en-US" sz="2800" dirty="0"/>
          </a:p>
          <a:p>
            <a:endParaRPr lang="en-US" sz="2800" dirty="0"/>
          </a:p>
          <a:p>
            <a:endParaRPr lang="en-US" sz="2800" dirty="0"/>
          </a:p>
          <a:p>
            <a:r>
              <a:rPr lang="en-US" sz="2800" dirty="0"/>
              <a:t>THIS is programming…</a:t>
            </a:r>
          </a:p>
        </p:txBody>
      </p:sp>
      <p:pic>
        <p:nvPicPr>
          <p:cNvPr id="4" name="Picture 3">
            <a:extLst>
              <a:ext uri="{FF2B5EF4-FFF2-40B4-BE49-F238E27FC236}">
                <a16:creationId xmlns:a16="http://schemas.microsoft.com/office/drawing/2014/main" id="{02913FB1-1A72-7541-AF93-7C32144F0C60}"/>
              </a:ext>
            </a:extLst>
          </p:cNvPr>
          <p:cNvPicPr>
            <a:picLocks noChangeAspect="1"/>
          </p:cNvPicPr>
          <p:nvPr/>
        </p:nvPicPr>
        <p:blipFill>
          <a:blip r:embed="rId3"/>
          <a:stretch>
            <a:fillRect/>
          </a:stretch>
        </p:blipFill>
        <p:spPr>
          <a:xfrm>
            <a:off x="4267200" y="3570288"/>
            <a:ext cx="4582379" cy="3135312"/>
          </a:xfrm>
          <a:prstGeom prst="rect">
            <a:avLst/>
          </a:prstGeom>
        </p:spPr>
      </p:pic>
      <p:pic>
        <p:nvPicPr>
          <p:cNvPr id="5" name="Picture 4">
            <a:extLst>
              <a:ext uri="{FF2B5EF4-FFF2-40B4-BE49-F238E27FC236}">
                <a16:creationId xmlns:a16="http://schemas.microsoft.com/office/drawing/2014/main" id="{67FF272F-E1BC-1B42-A742-86173FAF1CAC}"/>
              </a:ext>
            </a:extLst>
          </p:cNvPr>
          <p:cNvPicPr>
            <a:picLocks noChangeAspect="1"/>
          </p:cNvPicPr>
          <p:nvPr/>
        </p:nvPicPr>
        <p:blipFill>
          <a:blip r:embed="rId4"/>
          <a:stretch>
            <a:fillRect/>
          </a:stretch>
        </p:blipFill>
        <p:spPr>
          <a:xfrm>
            <a:off x="4800600" y="1539621"/>
            <a:ext cx="3581400" cy="1736979"/>
          </a:xfrm>
          <a:prstGeom prst="rect">
            <a:avLst/>
          </a:prstGeom>
        </p:spPr>
      </p:pic>
    </p:spTree>
    <p:extLst>
      <p:ext uri="{BB962C8B-B14F-4D97-AF65-F5344CB8AC3E}">
        <p14:creationId xmlns:p14="http://schemas.microsoft.com/office/powerpoint/2010/main" val="378933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0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t>“This is a physics course”</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a:bodyPr>
          <a:lstStyle/>
          <a:p>
            <a:r>
              <a:rPr lang="en-US" sz="3200" dirty="0"/>
              <a:t>Show how learning objectives tie to computational modeling</a:t>
            </a:r>
          </a:p>
          <a:p>
            <a:endParaRPr lang="en-US" sz="3200" dirty="0"/>
          </a:p>
          <a:p>
            <a:r>
              <a:rPr lang="en-US" sz="3200" dirty="0"/>
              <a:t>Make it relevant</a:t>
            </a:r>
          </a:p>
          <a:p>
            <a:pPr lvl="1"/>
            <a:r>
              <a:rPr lang="en-US" sz="3200" dirty="0"/>
              <a:t>Long term projects</a:t>
            </a:r>
          </a:p>
          <a:p>
            <a:pPr lvl="1"/>
            <a:r>
              <a:rPr lang="en-US" sz="3200" dirty="0"/>
              <a:t>Include exam questions</a:t>
            </a:r>
          </a:p>
        </p:txBody>
      </p:sp>
    </p:spTree>
    <p:extLst>
      <p:ext uri="{BB962C8B-B14F-4D97-AF65-F5344CB8AC3E}">
        <p14:creationId xmlns:p14="http://schemas.microsoft.com/office/powerpoint/2010/main" val="403345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t>”I should be learning physics”</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lnSpcReduction="10000"/>
          </a:bodyPr>
          <a:lstStyle/>
          <a:p>
            <a:r>
              <a:rPr lang="en-US" sz="3200" dirty="0"/>
              <a:t>Solve problems that aren’t possible otherwise</a:t>
            </a:r>
          </a:p>
          <a:p>
            <a:pPr lvl="1"/>
            <a:r>
              <a:rPr lang="en-US" sz="3200" dirty="0"/>
              <a:t>Electric field of a rod of charge not on axis or perpendicular to axis</a:t>
            </a:r>
          </a:p>
          <a:p>
            <a:pPr lvl="1"/>
            <a:endParaRPr lang="en-US" sz="3200" dirty="0"/>
          </a:p>
          <a:p>
            <a:r>
              <a:rPr lang="en-US" sz="3200" dirty="0"/>
              <a:t>Show things that aren’t intuitive</a:t>
            </a:r>
          </a:p>
          <a:p>
            <a:pPr lvl="1"/>
            <a:r>
              <a:rPr lang="en-US" sz="3200" dirty="0"/>
              <a:t>Field between two charged plates</a:t>
            </a:r>
          </a:p>
        </p:txBody>
      </p:sp>
    </p:spTree>
    <p:extLst>
      <p:ext uri="{BB962C8B-B14F-4D97-AF65-F5344CB8AC3E}">
        <p14:creationId xmlns:p14="http://schemas.microsoft.com/office/powerpoint/2010/main" val="1256615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7F0B-A802-E74E-9493-F05239A49A1B}"/>
              </a:ext>
            </a:extLst>
          </p:cNvPr>
          <p:cNvSpPr>
            <a:spLocks noGrp="1"/>
          </p:cNvSpPr>
          <p:nvPr>
            <p:ph type="title"/>
          </p:nvPr>
        </p:nvSpPr>
        <p:spPr/>
        <p:txBody>
          <a:bodyPr/>
          <a:lstStyle/>
          <a:p>
            <a:r>
              <a:rPr lang="en-US" dirty="0"/>
              <a:t>A Short History of Computing</a:t>
            </a:r>
          </a:p>
        </p:txBody>
      </p:sp>
      <p:sp>
        <p:nvSpPr>
          <p:cNvPr id="3" name="Content Placeholder 2">
            <a:extLst>
              <a:ext uri="{FF2B5EF4-FFF2-40B4-BE49-F238E27FC236}">
                <a16:creationId xmlns:a16="http://schemas.microsoft.com/office/drawing/2014/main" id="{8B6D80FE-F05F-E14B-A090-DBB7B831E260}"/>
              </a:ext>
            </a:extLst>
          </p:cNvPr>
          <p:cNvSpPr>
            <a:spLocks noGrp="1"/>
          </p:cNvSpPr>
          <p:nvPr>
            <p:ph sz="quarter" idx="13"/>
          </p:nvPr>
        </p:nvSpPr>
        <p:spPr>
          <a:xfrm>
            <a:off x="685330" y="1295400"/>
            <a:ext cx="7772870" cy="5333999"/>
          </a:xfrm>
        </p:spPr>
        <p:txBody>
          <a:bodyPr>
            <a:normAutofit fontScale="92500" lnSpcReduction="10000"/>
          </a:bodyPr>
          <a:lstStyle/>
          <a:p>
            <a:r>
              <a:rPr lang="en-US" sz="2800" dirty="0"/>
              <a:t>Hand-written math: ~ 3000 BCE - …</a:t>
            </a:r>
          </a:p>
          <a:p>
            <a:endParaRPr lang="en-US" sz="2800" dirty="0"/>
          </a:p>
          <a:p>
            <a:r>
              <a:rPr lang="en-US" sz="2800" dirty="0"/>
              <a:t>Logarithm Tables:   1614 to ?</a:t>
            </a:r>
          </a:p>
          <a:p>
            <a:endParaRPr lang="en-US" sz="2800" dirty="0"/>
          </a:p>
          <a:p>
            <a:r>
              <a:rPr lang="en-US" sz="2800" dirty="0"/>
              <a:t>Slide Rules:  1620 to 1975</a:t>
            </a:r>
          </a:p>
          <a:p>
            <a:endParaRPr lang="en-US" sz="2800" dirty="0"/>
          </a:p>
          <a:p>
            <a:r>
              <a:rPr lang="en-US" sz="2800" dirty="0"/>
              <a:t>Handheld Calculator: 1972 - …</a:t>
            </a:r>
          </a:p>
          <a:p>
            <a:endParaRPr lang="en-US" sz="2800" dirty="0"/>
          </a:p>
          <a:p>
            <a:r>
              <a:rPr lang="en-US" sz="2800" dirty="0"/>
              <a:t>Personal Computer:  1977 – …</a:t>
            </a:r>
          </a:p>
          <a:p>
            <a:endParaRPr lang="en-US" sz="2800" dirty="0"/>
          </a:p>
          <a:p>
            <a:r>
              <a:rPr lang="en-US" sz="2800" dirty="0"/>
              <a:t>Python: 1989 - …</a:t>
            </a:r>
          </a:p>
        </p:txBody>
      </p:sp>
      <p:pic>
        <p:nvPicPr>
          <p:cNvPr id="5" name="Picture 4">
            <a:extLst>
              <a:ext uri="{FF2B5EF4-FFF2-40B4-BE49-F238E27FC236}">
                <a16:creationId xmlns:a16="http://schemas.microsoft.com/office/drawing/2014/main" id="{CFE04EF6-E8CF-9044-BFE5-788945ED6502}"/>
              </a:ext>
            </a:extLst>
          </p:cNvPr>
          <p:cNvPicPr>
            <a:picLocks noChangeAspect="1"/>
          </p:cNvPicPr>
          <p:nvPr/>
        </p:nvPicPr>
        <p:blipFill>
          <a:blip r:embed="rId3"/>
          <a:stretch>
            <a:fillRect/>
          </a:stretch>
        </p:blipFill>
        <p:spPr>
          <a:xfrm>
            <a:off x="5289092" y="3191916"/>
            <a:ext cx="1925320" cy="554610"/>
          </a:xfrm>
          <a:prstGeom prst="rect">
            <a:avLst/>
          </a:prstGeom>
        </p:spPr>
      </p:pic>
      <p:pic>
        <p:nvPicPr>
          <p:cNvPr id="6" name="Picture 5">
            <a:extLst>
              <a:ext uri="{FF2B5EF4-FFF2-40B4-BE49-F238E27FC236}">
                <a16:creationId xmlns:a16="http://schemas.microsoft.com/office/drawing/2014/main" id="{097DE392-11E1-7943-8087-B714B9302CD3}"/>
              </a:ext>
            </a:extLst>
          </p:cNvPr>
          <p:cNvPicPr>
            <a:picLocks noChangeAspect="1"/>
          </p:cNvPicPr>
          <p:nvPr/>
        </p:nvPicPr>
        <p:blipFill>
          <a:blip r:embed="rId4"/>
          <a:stretch>
            <a:fillRect/>
          </a:stretch>
        </p:blipFill>
        <p:spPr>
          <a:xfrm>
            <a:off x="5429367" y="2118268"/>
            <a:ext cx="673242" cy="872251"/>
          </a:xfrm>
          <a:prstGeom prst="rect">
            <a:avLst/>
          </a:prstGeom>
        </p:spPr>
      </p:pic>
      <p:pic>
        <p:nvPicPr>
          <p:cNvPr id="8" name="Picture 7">
            <a:extLst>
              <a:ext uri="{FF2B5EF4-FFF2-40B4-BE49-F238E27FC236}">
                <a16:creationId xmlns:a16="http://schemas.microsoft.com/office/drawing/2014/main" id="{62FB0420-90C4-8948-8611-94A6F13D4B7A}"/>
              </a:ext>
            </a:extLst>
          </p:cNvPr>
          <p:cNvPicPr>
            <a:picLocks noChangeAspect="1"/>
          </p:cNvPicPr>
          <p:nvPr/>
        </p:nvPicPr>
        <p:blipFill>
          <a:blip r:embed="rId5"/>
          <a:stretch>
            <a:fillRect/>
          </a:stretch>
        </p:blipFill>
        <p:spPr>
          <a:xfrm>
            <a:off x="5569888" y="4025514"/>
            <a:ext cx="1065441" cy="750071"/>
          </a:xfrm>
          <a:prstGeom prst="rect">
            <a:avLst/>
          </a:prstGeom>
        </p:spPr>
      </p:pic>
      <p:pic>
        <p:nvPicPr>
          <p:cNvPr id="9" name="Picture 8">
            <a:extLst>
              <a:ext uri="{FF2B5EF4-FFF2-40B4-BE49-F238E27FC236}">
                <a16:creationId xmlns:a16="http://schemas.microsoft.com/office/drawing/2014/main" id="{FB338187-6C18-5A41-B281-9CEA9706030C}"/>
              </a:ext>
            </a:extLst>
          </p:cNvPr>
          <p:cNvPicPr>
            <a:picLocks noChangeAspect="1"/>
          </p:cNvPicPr>
          <p:nvPr/>
        </p:nvPicPr>
        <p:blipFill>
          <a:blip r:embed="rId6"/>
          <a:stretch>
            <a:fillRect/>
          </a:stretch>
        </p:blipFill>
        <p:spPr>
          <a:xfrm>
            <a:off x="5599954" y="5039365"/>
            <a:ext cx="1137467" cy="1046470"/>
          </a:xfrm>
          <a:prstGeom prst="rect">
            <a:avLst/>
          </a:prstGeom>
        </p:spPr>
      </p:pic>
      <p:pic>
        <p:nvPicPr>
          <p:cNvPr id="10" name="Picture 9">
            <a:extLst>
              <a:ext uri="{FF2B5EF4-FFF2-40B4-BE49-F238E27FC236}">
                <a16:creationId xmlns:a16="http://schemas.microsoft.com/office/drawing/2014/main" id="{301BAEA3-A2F9-4D46-8F59-E0F062D918C8}"/>
              </a:ext>
            </a:extLst>
          </p:cNvPr>
          <p:cNvPicPr>
            <a:picLocks noChangeAspect="1"/>
          </p:cNvPicPr>
          <p:nvPr/>
        </p:nvPicPr>
        <p:blipFill>
          <a:blip r:embed="rId7"/>
          <a:stretch>
            <a:fillRect/>
          </a:stretch>
        </p:blipFill>
        <p:spPr>
          <a:xfrm>
            <a:off x="3903321" y="5864012"/>
            <a:ext cx="765387" cy="765387"/>
          </a:xfrm>
          <a:prstGeom prst="rect">
            <a:avLst/>
          </a:prstGeom>
        </p:spPr>
      </p:pic>
      <p:pic>
        <p:nvPicPr>
          <p:cNvPr id="4" name="Picture 3">
            <a:extLst>
              <a:ext uri="{FF2B5EF4-FFF2-40B4-BE49-F238E27FC236}">
                <a16:creationId xmlns:a16="http://schemas.microsoft.com/office/drawing/2014/main" id="{C3D50A4A-434B-8B46-A3A4-E8246591B74D}"/>
              </a:ext>
            </a:extLst>
          </p:cNvPr>
          <p:cNvPicPr>
            <a:picLocks noChangeAspect="1"/>
          </p:cNvPicPr>
          <p:nvPr/>
        </p:nvPicPr>
        <p:blipFill>
          <a:blip r:embed="rId8"/>
          <a:stretch>
            <a:fillRect/>
          </a:stretch>
        </p:blipFill>
        <p:spPr>
          <a:xfrm>
            <a:off x="6267132" y="1257300"/>
            <a:ext cx="1203962" cy="800635"/>
          </a:xfrm>
          <a:prstGeom prst="rect">
            <a:avLst/>
          </a:prstGeom>
        </p:spPr>
      </p:pic>
    </p:spTree>
    <p:extLst>
      <p:ext uri="{BB962C8B-B14F-4D97-AF65-F5344CB8AC3E}">
        <p14:creationId xmlns:p14="http://schemas.microsoft.com/office/powerpoint/2010/main" val="250298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1028700" y="685800"/>
            <a:ext cx="7658100" cy="1485900"/>
          </a:xfrm>
        </p:spPr>
        <p:txBody>
          <a:bodyPr/>
          <a:lstStyle/>
          <a:p>
            <a:r>
              <a:rPr lang="en-US" dirty="0"/>
              <a:t>“Just one more thing to learn”</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828800"/>
            <a:ext cx="7772870" cy="4800599"/>
          </a:xfrm>
        </p:spPr>
        <p:txBody>
          <a:bodyPr>
            <a:normAutofit fontScale="92500" lnSpcReduction="10000"/>
          </a:bodyPr>
          <a:lstStyle/>
          <a:p>
            <a:r>
              <a:rPr lang="en-US" sz="3200" dirty="0"/>
              <a:t>Start small</a:t>
            </a:r>
          </a:p>
          <a:p>
            <a:pPr lvl="1"/>
            <a:r>
              <a:rPr lang="en-US" sz="3200" dirty="0"/>
              <a:t>Modify working code or minimally working code</a:t>
            </a:r>
          </a:p>
          <a:p>
            <a:pPr lvl="1"/>
            <a:endParaRPr lang="en-US" sz="3200" dirty="0"/>
          </a:p>
          <a:p>
            <a:r>
              <a:rPr lang="en-US" sz="3200" dirty="0"/>
              <a:t>Provide resources</a:t>
            </a:r>
          </a:p>
          <a:p>
            <a:pPr lvl="1"/>
            <a:r>
              <a:rPr lang="en-US" sz="3200" dirty="0"/>
              <a:t>Video tutorials</a:t>
            </a:r>
          </a:p>
          <a:p>
            <a:pPr lvl="1"/>
            <a:r>
              <a:rPr lang="en-US" sz="3200" dirty="0"/>
              <a:t>Online courses in Python</a:t>
            </a:r>
          </a:p>
          <a:p>
            <a:pPr lvl="1"/>
            <a:endParaRPr lang="en-US" sz="3200" dirty="0"/>
          </a:p>
          <a:p>
            <a:r>
              <a:rPr lang="en-US" sz="3200" dirty="0"/>
              <a:t>Provide timely feedback</a:t>
            </a:r>
          </a:p>
          <a:p>
            <a:pPr lvl="1"/>
            <a:r>
              <a:rPr lang="en-US" sz="3200" dirty="0"/>
              <a:t>Don’t be afraid to “give them the answer”</a:t>
            </a:r>
          </a:p>
        </p:txBody>
      </p:sp>
    </p:spTree>
    <p:extLst>
      <p:ext uri="{BB962C8B-B14F-4D97-AF65-F5344CB8AC3E}">
        <p14:creationId xmlns:p14="http://schemas.microsoft.com/office/powerpoint/2010/main" val="141198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38EB-FED0-4A4A-8902-4EF5484FE3C0}"/>
              </a:ext>
            </a:extLst>
          </p:cNvPr>
          <p:cNvSpPr>
            <a:spLocks noGrp="1"/>
          </p:cNvSpPr>
          <p:nvPr>
            <p:ph type="title"/>
          </p:nvPr>
        </p:nvSpPr>
        <p:spPr/>
        <p:txBody>
          <a:bodyPr/>
          <a:lstStyle/>
          <a:p>
            <a:r>
              <a:rPr lang="en-US" dirty="0"/>
              <a:t>What if I fail?</a:t>
            </a:r>
          </a:p>
        </p:txBody>
      </p:sp>
      <p:sp>
        <p:nvSpPr>
          <p:cNvPr id="3" name="Content Placeholder 2">
            <a:extLst>
              <a:ext uri="{FF2B5EF4-FFF2-40B4-BE49-F238E27FC236}">
                <a16:creationId xmlns:a16="http://schemas.microsoft.com/office/drawing/2014/main" id="{E4B2F8BD-A97B-E648-A996-A7299F65F9B2}"/>
              </a:ext>
            </a:extLst>
          </p:cNvPr>
          <p:cNvSpPr>
            <a:spLocks noGrp="1"/>
          </p:cNvSpPr>
          <p:nvPr>
            <p:ph sz="quarter" idx="13"/>
          </p:nvPr>
        </p:nvSpPr>
        <p:spPr/>
        <p:txBody>
          <a:bodyPr>
            <a:normAutofit/>
          </a:bodyPr>
          <a:lstStyle/>
          <a:p>
            <a:r>
              <a:rPr lang="en-US" sz="3200" dirty="0"/>
              <a:t>Too much content to cover</a:t>
            </a:r>
          </a:p>
          <a:p>
            <a:endParaRPr lang="en-US" sz="3200" dirty="0"/>
          </a:p>
          <a:p>
            <a:r>
              <a:rPr lang="en-US" sz="3200" dirty="0"/>
              <a:t>Colleagues don’t know Python</a:t>
            </a:r>
          </a:p>
          <a:p>
            <a:endParaRPr lang="en-US" sz="3200" dirty="0"/>
          </a:p>
          <a:p>
            <a:r>
              <a:rPr lang="en-US" sz="3200" dirty="0"/>
              <a:t>Departmental norms</a:t>
            </a:r>
          </a:p>
          <a:p>
            <a:endParaRPr lang="en-US" sz="3200" dirty="0"/>
          </a:p>
        </p:txBody>
      </p:sp>
      <p:pic>
        <p:nvPicPr>
          <p:cNvPr id="4" name="Picture 3">
            <a:extLst>
              <a:ext uri="{FF2B5EF4-FFF2-40B4-BE49-F238E27FC236}">
                <a16:creationId xmlns:a16="http://schemas.microsoft.com/office/drawing/2014/main" id="{A216EA0E-1524-0242-886D-1AAD43BB2EE0}"/>
              </a:ext>
            </a:extLst>
          </p:cNvPr>
          <p:cNvPicPr>
            <a:picLocks noChangeAspect="1"/>
          </p:cNvPicPr>
          <p:nvPr/>
        </p:nvPicPr>
        <p:blipFill>
          <a:blip r:embed="rId3"/>
          <a:stretch>
            <a:fillRect/>
          </a:stretch>
        </p:blipFill>
        <p:spPr>
          <a:xfrm>
            <a:off x="4372512" y="385893"/>
            <a:ext cx="4796888" cy="1773107"/>
          </a:xfrm>
          <a:prstGeom prst="rect">
            <a:avLst/>
          </a:prstGeom>
        </p:spPr>
      </p:pic>
    </p:spTree>
    <p:extLst>
      <p:ext uri="{BB962C8B-B14F-4D97-AF65-F5344CB8AC3E}">
        <p14:creationId xmlns:p14="http://schemas.microsoft.com/office/powerpoint/2010/main" val="248581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C9B7-1B92-4B42-8037-0849F94A9970}"/>
              </a:ext>
            </a:extLst>
          </p:cNvPr>
          <p:cNvSpPr>
            <a:spLocks noGrp="1"/>
          </p:cNvSpPr>
          <p:nvPr>
            <p:ph type="title"/>
          </p:nvPr>
        </p:nvSpPr>
        <p:spPr/>
        <p:txBody>
          <a:bodyPr/>
          <a:lstStyle/>
          <a:p>
            <a:r>
              <a:rPr lang="en-US" dirty="0"/>
              <a:t>Content Coverage</a:t>
            </a:r>
          </a:p>
        </p:txBody>
      </p:sp>
      <p:sp>
        <p:nvSpPr>
          <p:cNvPr id="3" name="Content Placeholder 2">
            <a:extLst>
              <a:ext uri="{FF2B5EF4-FFF2-40B4-BE49-F238E27FC236}">
                <a16:creationId xmlns:a16="http://schemas.microsoft.com/office/drawing/2014/main" id="{DAC67787-0F27-A043-9AC8-DF08C72EC021}"/>
              </a:ext>
            </a:extLst>
          </p:cNvPr>
          <p:cNvSpPr>
            <a:spLocks noGrp="1"/>
          </p:cNvSpPr>
          <p:nvPr>
            <p:ph sz="quarter" idx="13"/>
          </p:nvPr>
        </p:nvSpPr>
        <p:spPr>
          <a:xfrm>
            <a:off x="685330" y="2367093"/>
            <a:ext cx="8153870" cy="4033707"/>
          </a:xfrm>
        </p:spPr>
        <p:txBody>
          <a:bodyPr>
            <a:normAutofit/>
          </a:bodyPr>
          <a:lstStyle/>
          <a:p>
            <a:r>
              <a:rPr lang="en-US" sz="2800" dirty="0"/>
              <a:t>3-credit Statics course</a:t>
            </a:r>
          </a:p>
          <a:p>
            <a:pPr lvl="1"/>
            <a:r>
              <a:rPr lang="en-US" sz="2800" dirty="0"/>
              <a:t>No lab or discussion</a:t>
            </a:r>
          </a:p>
          <a:p>
            <a:endParaRPr lang="en-US" sz="2800" dirty="0"/>
          </a:p>
          <a:p>
            <a:r>
              <a:rPr lang="en-US" sz="2800" dirty="0"/>
              <a:t>Talk to ”downstream” instructors and departments</a:t>
            </a:r>
          </a:p>
          <a:p>
            <a:endParaRPr lang="en-US" sz="2800" dirty="0"/>
          </a:p>
          <a:p>
            <a:r>
              <a:rPr lang="en-US" sz="2800" dirty="0"/>
              <a:t>Does ”coverage” equal “understanding”?</a:t>
            </a:r>
          </a:p>
        </p:txBody>
      </p:sp>
    </p:spTree>
    <p:extLst>
      <p:ext uri="{BB962C8B-B14F-4D97-AF65-F5344CB8AC3E}">
        <p14:creationId xmlns:p14="http://schemas.microsoft.com/office/powerpoint/2010/main" val="3921935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88C3-C321-AF45-9A1F-B9E7A2FBE957}"/>
              </a:ext>
            </a:extLst>
          </p:cNvPr>
          <p:cNvSpPr>
            <a:spLocks noGrp="1"/>
          </p:cNvSpPr>
          <p:nvPr>
            <p:ph type="title"/>
          </p:nvPr>
        </p:nvSpPr>
        <p:spPr/>
        <p:txBody>
          <a:bodyPr/>
          <a:lstStyle/>
          <a:p>
            <a:r>
              <a:rPr lang="en-US" dirty="0"/>
              <a:t>Lack of knowledge</a:t>
            </a:r>
          </a:p>
        </p:txBody>
      </p:sp>
      <p:sp>
        <p:nvSpPr>
          <p:cNvPr id="3" name="Content Placeholder 2">
            <a:extLst>
              <a:ext uri="{FF2B5EF4-FFF2-40B4-BE49-F238E27FC236}">
                <a16:creationId xmlns:a16="http://schemas.microsoft.com/office/drawing/2014/main" id="{BC9CE965-2510-3647-A01F-2F44F9763CAF}"/>
              </a:ext>
            </a:extLst>
          </p:cNvPr>
          <p:cNvSpPr>
            <a:spLocks noGrp="1"/>
          </p:cNvSpPr>
          <p:nvPr>
            <p:ph sz="quarter" idx="13"/>
          </p:nvPr>
        </p:nvSpPr>
        <p:spPr>
          <a:xfrm>
            <a:off x="685330" y="2367093"/>
            <a:ext cx="8001470" cy="3805107"/>
          </a:xfrm>
        </p:spPr>
        <p:txBody>
          <a:bodyPr>
            <a:normAutofit/>
          </a:bodyPr>
          <a:lstStyle/>
          <a:p>
            <a:r>
              <a:rPr lang="en-US" sz="3200" dirty="0"/>
              <a:t>Colleagues don’t use Python</a:t>
            </a:r>
          </a:p>
          <a:p>
            <a:pPr lvl="1"/>
            <a:r>
              <a:rPr lang="en-US" sz="3200" dirty="0"/>
              <a:t>Send them to FDW</a:t>
            </a:r>
          </a:p>
          <a:p>
            <a:pPr lvl="1"/>
            <a:endParaRPr lang="en-US" sz="3200" dirty="0"/>
          </a:p>
          <a:p>
            <a:r>
              <a:rPr lang="en-US" sz="3200" dirty="0"/>
              <a:t>Co-teach a course</a:t>
            </a:r>
          </a:p>
          <a:p>
            <a:endParaRPr lang="en-US" sz="3200" dirty="0"/>
          </a:p>
          <a:p>
            <a:r>
              <a:rPr lang="en-US" sz="3200" dirty="0"/>
              <a:t>Give them your intro material</a:t>
            </a:r>
          </a:p>
        </p:txBody>
      </p:sp>
    </p:spTree>
    <p:extLst>
      <p:ext uri="{BB962C8B-B14F-4D97-AF65-F5344CB8AC3E}">
        <p14:creationId xmlns:p14="http://schemas.microsoft.com/office/powerpoint/2010/main" val="392495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0DC-1E0F-034B-9111-EC958C459E41}"/>
              </a:ext>
            </a:extLst>
          </p:cNvPr>
          <p:cNvSpPr>
            <a:spLocks noGrp="1"/>
          </p:cNvSpPr>
          <p:nvPr>
            <p:ph type="title"/>
          </p:nvPr>
        </p:nvSpPr>
        <p:spPr/>
        <p:txBody>
          <a:bodyPr/>
          <a:lstStyle/>
          <a:p>
            <a:r>
              <a:rPr lang="en-US" dirty="0"/>
              <a:t>Departmental Norms</a:t>
            </a:r>
          </a:p>
        </p:txBody>
      </p:sp>
      <p:sp>
        <p:nvSpPr>
          <p:cNvPr id="3" name="Content Placeholder 2">
            <a:extLst>
              <a:ext uri="{FF2B5EF4-FFF2-40B4-BE49-F238E27FC236}">
                <a16:creationId xmlns:a16="http://schemas.microsoft.com/office/drawing/2014/main" id="{BBB9FEB5-CA30-AF41-8FDD-A4BC7E43949D}"/>
              </a:ext>
            </a:extLst>
          </p:cNvPr>
          <p:cNvSpPr>
            <a:spLocks noGrp="1"/>
          </p:cNvSpPr>
          <p:nvPr>
            <p:ph sz="quarter" idx="13"/>
          </p:nvPr>
        </p:nvSpPr>
        <p:spPr>
          <a:xfrm>
            <a:off x="685330" y="2367093"/>
            <a:ext cx="8230070" cy="3957507"/>
          </a:xfrm>
        </p:spPr>
        <p:txBody>
          <a:bodyPr>
            <a:normAutofit/>
          </a:bodyPr>
          <a:lstStyle/>
          <a:p>
            <a:r>
              <a:rPr lang="en-US" sz="2800" dirty="0"/>
              <a:t>Serendipity</a:t>
            </a:r>
          </a:p>
          <a:p>
            <a:pPr lvl="1"/>
            <a:r>
              <a:rPr lang="en-US" sz="2800" dirty="0"/>
              <a:t>Keep trying when circumstances change</a:t>
            </a:r>
          </a:p>
          <a:p>
            <a:endParaRPr lang="en-US" sz="2800" dirty="0"/>
          </a:p>
          <a:p>
            <a:r>
              <a:rPr lang="en-US" sz="2800" dirty="0"/>
              <a:t>Mentor new faculty</a:t>
            </a:r>
          </a:p>
          <a:p>
            <a:pPr lvl="1"/>
            <a:r>
              <a:rPr lang="en-US" sz="2800" dirty="0"/>
              <a:t>Set the new norms</a:t>
            </a:r>
          </a:p>
          <a:p>
            <a:endParaRPr lang="en-US" sz="2800" dirty="0"/>
          </a:p>
          <a:p>
            <a:r>
              <a:rPr lang="en-US" sz="2800" dirty="0"/>
              <a:t>“Change happens one retirement at a time”</a:t>
            </a:r>
          </a:p>
        </p:txBody>
      </p:sp>
    </p:spTree>
    <p:extLst>
      <p:ext uri="{BB962C8B-B14F-4D97-AF65-F5344CB8AC3E}">
        <p14:creationId xmlns:p14="http://schemas.microsoft.com/office/powerpoint/2010/main" val="1612761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t>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2"/>
          <a:stretch>
            <a:fillRect/>
          </a:stretch>
        </p:blipFill>
        <p:spPr>
          <a:xfrm>
            <a:off x="1257300" y="3953820"/>
            <a:ext cx="6858000" cy="2218380"/>
          </a:xfrm>
          <a:prstGeom prst="rect">
            <a:avLst/>
          </a:prstGeom>
        </p:spPr>
      </p:pic>
    </p:spTree>
    <p:extLst>
      <p:ext uri="{BB962C8B-B14F-4D97-AF65-F5344CB8AC3E}">
        <p14:creationId xmlns:p14="http://schemas.microsoft.com/office/powerpoint/2010/main" val="27407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t>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a:xfrm>
            <a:off x="1028700" y="1371600"/>
            <a:ext cx="7200900" cy="5029200"/>
          </a:xfrm>
        </p:spPr>
        <p:txBody>
          <a:bodyPr>
            <a:normAutofit fontScale="85000" lnSpcReduction="20000"/>
          </a:bodyPr>
          <a:lstStyle/>
          <a:p>
            <a:r>
              <a:rPr lang="en-US" dirty="0"/>
              <a:t>Lowering the barriers for the integration of computation into your curriculum</a:t>
            </a:r>
          </a:p>
          <a:p>
            <a:endParaRPr lang="en-US" dirty="0"/>
          </a:p>
          <a:p>
            <a:endParaRPr lang="en-US" dirty="0"/>
          </a:p>
          <a:p>
            <a:endParaRPr lang="en-US" dirty="0"/>
          </a:p>
          <a:p>
            <a:endParaRPr lang="en-US" dirty="0"/>
          </a:p>
          <a:p>
            <a:endParaRPr lang="en-US" dirty="0"/>
          </a:p>
          <a:p>
            <a:endParaRPr lang="en-US" dirty="0"/>
          </a:p>
          <a:p>
            <a:endParaRPr lang="en-US" dirty="0"/>
          </a:p>
          <a:p>
            <a:r>
              <a:rPr lang="en-US" dirty="0"/>
              <a:t>Ask your questions on Slack:</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914400" y="2683820"/>
            <a:ext cx="6858000" cy="2218380"/>
          </a:xfrm>
          <a:prstGeom prst="rect">
            <a:avLst/>
          </a:prstGeom>
        </p:spPr>
      </p:pic>
      <p:pic>
        <p:nvPicPr>
          <p:cNvPr id="5" name="Picture 4">
            <a:extLst>
              <a:ext uri="{FF2B5EF4-FFF2-40B4-BE49-F238E27FC236}">
                <a16:creationId xmlns:a16="http://schemas.microsoft.com/office/drawing/2014/main" id="{ED2443DD-0ED4-B44C-958F-07D3DAAD09D7}"/>
              </a:ext>
            </a:extLst>
          </p:cNvPr>
          <p:cNvPicPr>
            <a:picLocks noChangeAspect="1"/>
          </p:cNvPicPr>
          <p:nvPr/>
        </p:nvPicPr>
        <p:blipFill>
          <a:blip r:embed="rId4"/>
          <a:stretch>
            <a:fillRect/>
          </a:stretch>
        </p:blipFill>
        <p:spPr>
          <a:xfrm>
            <a:off x="6553200" y="4902200"/>
            <a:ext cx="1905000" cy="1905000"/>
          </a:xfrm>
          <a:prstGeom prst="rect">
            <a:avLst/>
          </a:prstGeom>
        </p:spPr>
      </p:pic>
    </p:spTree>
    <p:extLst>
      <p:ext uri="{BB962C8B-B14F-4D97-AF65-F5344CB8AC3E}">
        <p14:creationId xmlns:p14="http://schemas.microsoft.com/office/powerpoint/2010/main" val="228352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
        <p:nvSpPr>
          <p:cNvPr id="2" name="Content Placeholder 1"/>
          <p:cNvSpPr>
            <a:spLocks noGrp="1"/>
          </p:cNvSpPr>
          <p:nvPr>
            <p:ph idx="1"/>
          </p:nvPr>
        </p:nvSpPr>
        <p:spPr>
          <a:xfrm>
            <a:off x="1028700" y="1600200"/>
            <a:ext cx="7200900" cy="4267200"/>
          </a:xfrm>
        </p:spPr>
        <p:txBody>
          <a:bodyPr/>
          <a:lstStyle/>
          <a:p>
            <a:r>
              <a:rPr lang="en-US" dirty="0"/>
              <a:t>Thanks to the UW-Stout Office of Research and Sponsored Programs and to the Department of Chemistry and Physics for financial support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6C7668B-B698-1940-B510-7F033E12DEFC}"/>
              </a:ext>
            </a:extLst>
          </p:cNvPr>
          <p:cNvPicPr>
            <a:picLocks noChangeAspect="1"/>
          </p:cNvPicPr>
          <p:nvPr/>
        </p:nvPicPr>
        <p:blipFill>
          <a:blip r:embed="rId3"/>
          <a:stretch>
            <a:fillRect/>
          </a:stretch>
        </p:blipFill>
        <p:spPr>
          <a:xfrm>
            <a:off x="6057900" y="3657600"/>
            <a:ext cx="3086100" cy="3086100"/>
          </a:xfrm>
          <a:prstGeom prst="rect">
            <a:avLst/>
          </a:prstGeom>
        </p:spPr>
      </p:pic>
      <p:sp>
        <p:nvSpPr>
          <p:cNvPr id="6" name="TextBox 5">
            <a:extLst>
              <a:ext uri="{FF2B5EF4-FFF2-40B4-BE49-F238E27FC236}">
                <a16:creationId xmlns:a16="http://schemas.microsoft.com/office/drawing/2014/main" id="{7A51172B-CAB9-E542-9420-8CF1BDC35A38}"/>
              </a:ext>
            </a:extLst>
          </p:cNvPr>
          <p:cNvSpPr txBox="1"/>
          <p:nvPr/>
        </p:nvSpPr>
        <p:spPr>
          <a:xfrm>
            <a:off x="3429000" y="6477000"/>
            <a:ext cx="5778500" cy="276999"/>
          </a:xfrm>
          <a:prstGeom prst="rect">
            <a:avLst/>
          </a:prstGeom>
          <a:noFill/>
        </p:spPr>
        <p:txBody>
          <a:bodyPr wrap="square" rtlCol="0">
            <a:spAutoFit/>
          </a:bodyPr>
          <a:lstStyle/>
          <a:p>
            <a:r>
              <a:rPr lang="en-US" sz="1200" dirty="0">
                <a:hlinkClick r:id="rId4"/>
              </a:rPr>
              <a:t>https://github.com/zimmermant/talks/tree/master/AAPT_2019-Summer</a:t>
            </a:r>
            <a:endParaRPr lang="en-US" sz="1200" dirty="0"/>
          </a:p>
        </p:txBody>
      </p:sp>
    </p:spTree>
    <p:extLst>
      <p:ext uri="{BB962C8B-B14F-4D97-AF65-F5344CB8AC3E}">
        <p14:creationId xmlns:p14="http://schemas.microsoft.com/office/powerpoint/2010/main" val="24935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B1B6EB-8CC0-B84C-B6E6-1368E4DBEB0A}"/>
              </a:ext>
            </a:extLst>
          </p:cNvPr>
          <p:cNvSpPr>
            <a:spLocks noGrp="1"/>
          </p:cNvSpPr>
          <p:nvPr>
            <p:ph type="title"/>
          </p:nvPr>
        </p:nvSpPr>
        <p:spPr/>
        <p:txBody>
          <a:bodyPr/>
          <a:lstStyle/>
          <a:p>
            <a:r>
              <a:rPr lang="en-US" dirty="0"/>
              <a:t>My notes - DELETE</a:t>
            </a:r>
          </a:p>
        </p:txBody>
      </p:sp>
      <p:sp>
        <p:nvSpPr>
          <p:cNvPr id="2" name="Content Placeholder 1">
            <a:extLst>
              <a:ext uri="{FF2B5EF4-FFF2-40B4-BE49-F238E27FC236}">
                <a16:creationId xmlns:a16="http://schemas.microsoft.com/office/drawing/2014/main" id="{D14F07E2-DABC-AC48-9736-E621F34E3F96}"/>
              </a:ext>
            </a:extLst>
          </p:cNvPr>
          <p:cNvSpPr>
            <a:spLocks noGrp="1"/>
          </p:cNvSpPr>
          <p:nvPr>
            <p:ph idx="1"/>
          </p:nvPr>
        </p:nvSpPr>
        <p:spPr/>
        <p:txBody>
          <a:bodyPr>
            <a:normAutofit fontScale="25000" lnSpcReduction="20000"/>
          </a:bodyPr>
          <a:lstStyle/>
          <a:p>
            <a:r>
              <a:rPr lang="en-US" dirty="0"/>
              <a:t>2) Failures:</a:t>
            </a:r>
          </a:p>
          <a:p>
            <a:r>
              <a:rPr lang="en-US" dirty="0"/>
              <a:t>    a) Not enough class time to integrate</a:t>
            </a:r>
          </a:p>
          <a:p>
            <a:r>
              <a:rPr lang="en-US" dirty="0"/>
              <a:t>    b) Colleagues don't know Python</a:t>
            </a:r>
          </a:p>
          <a:p>
            <a:r>
              <a:rPr lang="en-US" dirty="0"/>
              <a:t>    c) Departmental norms -&gt; senior colleague: "we don't teach programming"</a:t>
            </a:r>
          </a:p>
          <a:p>
            <a:r>
              <a:rPr lang="en-US" dirty="0"/>
              <a:t>        </a:t>
            </a:r>
            <a:r>
              <a:rPr lang="en-US" dirty="0" err="1"/>
              <a:t>i</a:t>
            </a:r>
            <a:r>
              <a:rPr lang="en-US" dirty="0"/>
              <a:t>) Circumstances change -&gt; Some serendipity is involved so keep trying</a:t>
            </a:r>
          </a:p>
          <a:p>
            <a:br>
              <a:rPr lang="en-US" dirty="0"/>
            </a:br>
            <a:endParaRPr lang="en-US" dirty="0"/>
          </a:p>
          <a:p>
            <a:r>
              <a:rPr lang="en-US" dirty="0"/>
              <a:t>3) Other issues:</a:t>
            </a:r>
          </a:p>
          <a:p>
            <a:r>
              <a:rPr lang="en-US" dirty="0"/>
              <a:t>    a) Dealing with students of different background</a:t>
            </a:r>
          </a:p>
          <a:p>
            <a:r>
              <a:rPr lang="en-US" dirty="0"/>
              <a:t>    b) Learning how to grade coding</a:t>
            </a:r>
          </a:p>
          <a:p>
            <a:r>
              <a:rPr lang="en-US" dirty="0"/>
              <a:t>        </a:t>
            </a:r>
            <a:r>
              <a:rPr lang="en-US" dirty="0" err="1"/>
              <a:t>i</a:t>
            </a:r>
            <a:r>
              <a:rPr lang="en-US" dirty="0"/>
              <a:t>) Determine learning objectives</a:t>
            </a:r>
          </a:p>
          <a:p>
            <a:r>
              <a:rPr lang="en-US" dirty="0"/>
              <a:t>    c) Developing a workflow: Create assignment -&gt; Distribute assignment -&gt; Students work on assignment -&gt; Collect assignments -&gt; Grade assignments -&gt; Give feedback</a:t>
            </a:r>
          </a:p>
          <a:p>
            <a:br>
              <a:rPr lang="en-US" dirty="0"/>
            </a:br>
            <a:endParaRPr lang="en-US" dirty="0"/>
          </a:p>
          <a:p>
            <a:endParaRPr lang="en-US" dirty="0"/>
          </a:p>
        </p:txBody>
      </p:sp>
    </p:spTree>
    <p:extLst>
      <p:ext uri="{BB962C8B-B14F-4D97-AF65-F5344CB8AC3E}">
        <p14:creationId xmlns:p14="http://schemas.microsoft.com/office/powerpoint/2010/main" val="170893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3A8EC6-0758-9C40-B507-AC5ED2DDE337}"/>
              </a:ext>
            </a:extLst>
          </p:cNvPr>
          <p:cNvSpPr>
            <a:spLocks noGrp="1"/>
          </p:cNvSpPr>
          <p:nvPr>
            <p:ph type="title"/>
          </p:nvPr>
        </p:nvSpPr>
        <p:spPr/>
        <p:txBody>
          <a:bodyPr/>
          <a:lstStyle/>
          <a:p>
            <a:r>
              <a:rPr lang="en-US" dirty="0"/>
              <a:t>Outline – DELETE OR REWRITE</a:t>
            </a:r>
          </a:p>
        </p:txBody>
      </p:sp>
      <p:sp>
        <p:nvSpPr>
          <p:cNvPr id="2" name="Content Placeholder 1">
            <a:extLst>
              <a:ext uri="{FF2B5EF4-FFF2-40B4-BE49-F238E27FC236}">
                <a16:creationId xmlns:a16="http://schemas.microsoft.com/office/drawing/2014/main" id="{9EDEAF63-346F-A344-8198-79B1E5A7F997}"/>
              </a:ext>
            </a:extLst>
          </p:cNvPr>
          <p:cNvSpPr>
            <a:spLocks noGrp="1"/>
          </p:cNvSpPr>
          <p:nvPr>
            <p:ph idx="1"/>
          </p:nvPr>
        </p:nvSpPr>
        <p:spPr/>
        <p:txBody>
          <a:bodyPr>
            <a:normAutofit fontScale="70000" lnSpcReduction="20000"/>
          </a:bodyPr>
          <a:lstStyle/>
          <a:p>
            <a:r>
              <a:rPr lang="en-US" dirty="0"/>
              <a:t>Faculty Hurdles</a:t>
            </a:r>
          </a:p>
          <a:p>
            <a:pPr lvl="1"/>
            <a:r>
              <a:rPr lang="en-US" dirty="0"/>
              <a:t>How PICUP Helped</a:t>
            </a:r>
          </a:p>
          <a:p>
            <a:pPr lvl="1"/>
            <a:r>
              <a:rPr lang="en-US" dirty="0"/>
              <a:t>Possible Solutions</a:t>
            </a:r>
          </a:p>
          <a:p>
            <a:r>
              <a:rPr lang="en-US" dirty="0"/>
              <a:t>Student Hurdles</a:t>
            </a:r>
          </a:p>
          <a:p>
            <a:pPr lvl="1"/>
            <a:r>
              <a:rPr lang="en-US" dirty="0"/>
              <a:t>How PICUP Helped</a:t>
            </a:r>
          </a:p>
          <a:p>
            <a:pPr lvl="1"/>
            <a:r>
              <a:rPr lang="en-US" dirty="0"/>
              <a:t>Possible Solutions</a:t>
            </a:r>
          </a:p>
          <a:p>
            <a:r>
              <a:rPr lang="en-US" dirty="0"/>
              <a:t>Logistical Hurdles</a:t>
            </a:r>
          </a:p>
          <a:p>
            <a:pPr lvl="1"/>
            <a:r>
              <a:rPr lang="en-US" dirty="0"/>
              <a:t>How PICUP Helped</a:t>
            </a:r>
          </a:p>
          <a:p>
            <a:pPr lvl="1"/>
            <a:r>
              <a:rPr lang="en-US" dirty="0"/>
              <a:t>Possible Solutions</a:t>
            </a:r>
          </a:p>
          <a:p>
            <a:endParaRPr lang="en-US" dirty="0"/>
          </a:p>
        </p:txBody>
      </p:sp>
    </p:spTree>
    <p:extLst>
      <p:ext uri="{BB962C8B-B14F-4D97-AF65-F5344CB8AC3E}">
        <p14:creationId xmlns:p14="http://schemas.microsoft.com/office/powerpoint/2010/main" val="57528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FA372-B70D-D841-8C56-748F6B4D6825}"/>
              </a:ext>
            </a:extLst>
          </p:cNvPr>
          <p:cNvSpPr>
            <a:spLocks noGrp="1"/>
          </p:cNvSpPr>
          <p:nvPr>
            <p:ph type="title"/>
          </p:nvPr>
        </p:nvSpPr>
        <p:spPr/>
        <p:txBody>
          <a:bodyPr/>
          <a:lstStyle/>
          <a:p>
            <a:r>
              <a:rPr lang="en-US" dirty="0"/>
              <a:t>Departmental Norms</a:t>
            </a:r>
          </a:p>
        </p:txBody>
      </p:sp>
      <p:sp>
        <p:nvSpPr>
          <p:cNvPr id="2" name="Content Placeholder 1">
            <a:extLst>
              <a:ext uri="{FF2B5EF4-FFF2-40B4-BE49-F238E27FC236}">
                <a16:creationId xmlns:a16="http://schemas.microsoft.com/office/drawing/2014/main" id="{F60DE5E5-9515-9D4B-B28B-6C12BB6337D4}"/>
              </a:ext>
            </a:extLst>
          </p:cNvPr>
          <p:cNvSpPr>
            <a:spLocks noGrp="1"/>
          </p:cNvSpPr>
          <p:nvPr>
            <p:ph idx="1"/>
          </p:nvPr>
        </p:nvSpPr>
        <p:spPr/>
        <p:txBody>
          <a:bodyPr>
            <a:normAutofit lnSpcReduction="10000"/>
          </a:bodyPr>
          <a:lstStyle/>
          <a:p>
            <a:r>
              <a:rPr lang="en-US" dirty="0"/>
              <a:t>Some faculty opposed to computational modeling in introductory courses</a:t>
            </a:r>
          </a:p>
          <a:p>
            <a:pPr lvl="1"/>
            <a:r>
              <a:rPr lang="en-US" dirty="0"/>
              <a:t>”Not your job”</a:t>
            </a:r>
          </a:p>
          <a:p>
            <a:pPr marL="109728" indent="0">
              <a:buNone/>
            </a:pPr>
            <a:endParaRPr lang="en-US" dirty="0"/>
          </a:p>
          <a:p>
            <a:r>
              <a:rPr lang="en-US" dirty="0"/>
              <a:t>I </a:t>
            </a:r>
            <a:r>
              <a:rPr lang="en-US" u="sng" dirty="0"/>
              <a:t>was</a:t>
            </a:r>
            <a:r>
              <a:rPr lang="en-US" dirty="0"/>
              <a:t> expecting them to program</a:t>
            </a:r>
          </a:p>
          <a:p>
            <a:endParaRPr lang="en-US" dirty="0"/>
          </a:p>
        </p:txBody>
      </p:sp>
    </p:spTree>
    <p:extLst>
      <p:ext uri="{BB962C8B-B14F-4D97-AF65-F5344CB8AC3E}">
        <p14:creationId xmlns:p14="http://schemas.microsoft.com/office/powerpoint/2010/main" val="27146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A3D77-A309-E24C-B02E-9E5A931D87A2}"/>
              </a:ext>
            </a:extLst>
          </p:cNvPr>
          <p:cNvSpPr>
            <a:spLocks noGrp="1"/>
          </p:cNvSpPr>
          <p:nvPr>
            <p:ph type="title"/>
          </p:nvPr>
        </p:nvSpPr>
        <p:spPr/>
        <p:txBody>
          <a:bodyPr/>
          <a:lstStyle/>
          <a:p>
            <a:r>
              <a:rPr lang="en-US" dirty="0"/>
              <a:t>Not My Job</a:t>
            </a:r>
          </a:p>
        </p:txBody>
      </p:sp>
      <p:sp>
        <p:nvSpPr>
          <p:cNvPr id="2" name="Content Placeholder 1">
            <a:extLst>
              <a:ext uri="{FF2B5EF4-FFF2-40B4-BE49-F238E27FC236}">
                <a16:creationId xmlns:a16="http://schemas.microsoft.com/office/drawing/2014/main" id="{2B07C467-CD60-7848-80A6-DF66AD03B3CD}"/>
              </a:ext>
            </a:extLst>
          </p:cNvPr>
          <p:cNvSpPr>
            <a:spLocks noGrp="1"/>
          </p:cNvSpPr>
          <p:nvPr>
            <p:ph idx="1"/>
          </p:nvPr>
        </p:nvSpPr>
        <p:spPr/>
        <p:txBody>
          <a:bodyPr>
            <a:normAutofit fontScale="85000" lnSpcReduction="20000"/>
          </a:bodyPr>
          <a:lstStyle/>
          <a:p>
            <a:r>
              <a:rPr lang="en-US" dirty="0"/>
              <a:t>It’s not my job to teach students how to….</a:t>
            </a:r>
          </a:p>
          <a:p>
            <a:pPr lvl="1"/>
            <a:r>
              <a:rPr lang="en-US" dirty="0"/>
              <a:t>switch calculator to radians</a:t>
            </a:r>
          </a:p>
          <a:p>
            <a:pPr lvl="1"/>
            <a:r>
              <a:rPr lang="en-US" dirty="0"/>
              <a:t>access material in the LMS</a:t>
            </a:r>
          </a:p>
          <a:p>
            <a:pPr lvl="1"/>
            <a:r>
              <a:rPr lang="en-US" dirty="0"/>
              <a:t>solve a quadratic equation</a:t>
            </a:r>
          </a:p>
          <a:p>
            <a:pPr lvl="1"/>
            <a:r>
              <a:rPr lang="en-US" dirty="0"/>
              <a:t>integrate a polynomial</a:t>
            </a:r>
          </a:p>
          <a:p>
            <a:pPr lvl="1"/>
            <a:r>
              <a:rPr lang="en-US" dirty="0"/>
              <a:t>write a paper</a:t>
            </a:r>
          </a:p>
          <a:p>
            <a:pPr lvl="1"/>
            <a:r>
              <a:rPr lang="en-US" dirty="0"/>
              <a:t>modify a computer program</a:t>
            </a:r>
          </a:p>
        </p:txBody>
      </p:sp>
    </p:spTree>
    <p:extLst>
      <p:ext uri="{BB962C8B-B14F-4D97-AF65-F5344CB8AC3E}">
        <p14:creationId xmlns:p14="http://schemas.microsoft.com/office/powerpoint/2010/main" val="38742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F3F97-6151-084E-9031-641B7E7F8129}"/>
              </a:ext>
            </a:extLst>
          </p:cNvPr>
          <p:cNvSpPr>
            <a:spLocks noGrp="1"/>
          </p:cNvSpPr>
          <p:nvPr>
            <p:ph type="title"/>
          </p:nvPr>
        </p:nvSpPr>
        <p:spPr/>
        <p:txBody>
          <a:bodyPr/>
          <a:lstStyle/>
          <a:p>
            <a:r>
              <a:rPr lang="en-US" dirty="0"/>
              <a:t>Myth of the Lone Professor</a:t>
            </a:r>
          </a:p>
        </p:txBody>
      </p:sp>
      <p:sp>
        <p:nvSpPr>
          <p:cNvPr id="2" name="Content Placeholder 1">
            <a:extLst>
              <a:ext uri="{FF2B5EF4-FFF2-40B4-BE49-F238E27FC236}">
                <a16:creationId xmlns:a16="http://schemas.microsoft.com/office/drawing/2014/main" id="{7D22F2AC-8952-7E46-97E0-EF7970D3B236}"/>
              </a:ext>
            </a:extLst>
          </p:cNvPr>
          <p:cNvSpPr>
            <a:spLocks noGrp="1"/>
          </p:cNvSpPr>
          <p:nvPr>
            <p:ph idx="1"/>
          </p:nvPr>
        </p:nvSpPr>
        <p:spPr>
          <a:xfrm>
            <a:off x="1028700" y="1276350"/>
            <a:ext cx="7200900" cy="5429250"/>
          </a:xfrm>
        </p:spPr>
        <p:txBody>
          <a:bodyPr>
            <a:noAutofit/>
          </a:bodyPr>
          <a:lstStyle/>
          <a:p>
            <a:r>
              <a:rPr lang="en-US" sz="2800" dirty="0"/>
              <a:t>“I’ve got a PhD…”</a:t>
            </a:r>
          </a:p>
          <a:p>
            <a:endParaRPr lang="en-US" sz="2800" dirty="0"/>
          </a:p>
          <a:p>
            <a:r>
              <a:rPr lang="en-US" sz="2800" dirty="0"/>
              <a:t>“I’ve been teaching physics for a number of years…”</a:t>
            </a:r>
          </a:p>
          <a:p>
            <a:endParaRPr lang="en-US" sz="2800" dirty="0"/>
          </a:p>
          <a:p>
            <a:r>
              <a:rPr lang="en-US" sz="2800" dirty="0"/>
              <a:t>“I’ve read the literature…”</a:t>
            </a:r>
          </a:p>
          <a:p>
            <a:endParaRPr lang="en-US" sz="2800" dirty="0"/>
          </a:p>
          <a:p>
            <a:r>
              <a:rPr lang="en-US" sz="2800" dirty="0"/>
              <a:t>“I know how to program…”</a:t>
            </a:r>
          </a:p>
          <a:p>
            <a:endParaRPr lang="en-US" sz="2800" dirty="0"/>
          </a:p>
          <a:p>
            <a:r>
              <a:rPr lang="en-US" sz="2800" dirty="0"/>
              <a:t>I was just as much of a hurdle</a:t>
            </a:r>
          </a:p>
        </p:txBody>
      </p:sp>
    </p:spTree>
    <p:extLst>
      <p:ext uri="{BB962C8B-B14F-4D97-AF65-F5344CB8AC3E}">
        <p14:creationId xmlns:p14="http://schemas.microsoft.com/office/powerpoint/2010/main" val="30740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27F50-F4B6-8849-BD93-FA917BAC0367}"/>
              </a:ext>
            </a:extLst>
          </p:cNvPr>
          <p:cNvSpPr>
            <a:spLocks noGrp="1"/>
          </p:cNvSpPr>
          <p:nvPr>
            <p:ph type="title"/>
          </p:nvPr>
        </p:nvSpPr>
        <p:spPr/>
        <p:txBody>
          <a:bodyPr/>
          <a:lstStyle/>
          <a:p>
            <a:r>
              <a:rPr lang="en-US" dirty="0"/>
              <a:t>It’s All About the Community</a:t>
            </a:r>
          </a:p>
        </p:txBody>
      </p:sp>
      <p:sp>
        <p:nvSpPr>
          <p:cNvPr id="2" name="Content Placeholder 1">
            <a:extLst>
              <a:ext uri="{FF2B5EF4-FFF2-40B4-BE49-F238E27FC236}">
                <a16:creationId xmlns:a16="http://schemas.microsoft.com/office/drawing/2014/main" id="{1249810B-F848-DC49-8F3F-C98A37F9F086}"/>
              </a:ext>
            </a:extLst>
          </p:cNvPr>
          <p:cNvSpPr>
            <a:spLocks noGrp="1"/>
          </p:cNvSpPr>
          <p:nvPr>
            <p:ph idx="1"/>
          </p:nvPr>
        </p:nvSpPr>
        <p:spPr/>
        <p:txBody>
          <a:bodyPr>
            <a:normAutofit fontScale="85000" lnSpcReduction="20000"/>
          </a:bodyPr>
          <a:lstStyle/>
          <a:p>
            <a:r>
              <a:rPr lang="en-US" dirty="0"/>
              <a:t>Why should we include computational modeling</a:t>
            </a:r>
          </a:p>
          <a:p>
            <a:endParaRPr lang="en-US" dirty="0"/>
          </a:p>
          <a:p>
            <a:r>
              <a:rPr lang="en-US" dirty="0"/>
              <a:t>How can we make modeling meaningful to students</a:t>
            </a:r>
          </a:p>
          <a:p>
            <a:endParaRPr lang="en-US" dirty="0"/>
          </a:p>
          <a:p>
            <a:r>
              <a:rPr lang="en-US" dirty="0"/>
              <a:t>How to go about incorporating into classes</a:t>
            </a:r>
          </a:p>
        </p:txBody>
      </p:sp>
      <p:pic>
        <p:nvPicPr>
          <p:cNvPr id="5" name="Picture 4">
            <a:extLst>
              <a:ext uri="{FF2B5EF4-FFF2-40B4-BE49-F238E27FC236}">
                <a16:creationId xmlns:a16="http://schemas.microsoft.com/office/drawing/2014/main" id="{BDB040AD-127F-0C4A-A0D6-D1155635E893}"/>
              </a:ext>
            </a:extLst>
          </p:cNvPr>
          <p:cNvPicPr>
            <a:picLocks noChangeAspect="1"/>
          </p:cNvPicPr>
          <p:nvPr/>
        </p:nvPicPr>
        <p:blipFill>
          <a:blip r:embed="rId3"/>
          <a:stretch>
            <a:fillRect/>
          </a:stretch>
        </p:blipFill>
        <p:spPr>
          <a:xfrm>
            <a:off x="7162800" y="4800600"/>
            <a:ext cx="1905000" cy="1905000"/>
          </a:xfrm>
          <a:prstGeom prst="rect">
            <a:avLst/>
          </a:prstGeom>
        </p:spPr>
      </p:pic>
      <p:sp>
        <p:nvSpPr>
          <p:cNvPr id="4" name="TextBox 3">
            <a:extLst>
              <a:ext uri="{FF2B5EF4-FFF2-40B4-BE49-F238E27FC236}">
                <a16:creationId xmlns:a16="http://schemas.microsoft.com/office/drawing/2014/main" id="{FF98412D-88F5-0046-92B7-56097AD09399}"/>
              </a:ext>
            </a:extLst>
          </p:cNvPr>
          <p:cNvSpPr txBox="1"/>
          <p:nvPr/>
        </p:nvSpPr>
        <p:spPr>
          <a:xfrm>
            <a:off x="6248400" y="6519743"/>
            <a:ext cx="3048000" cy="307777"/>
          </a:xfrm>
          <a:prstGeom prst="rect">
            <a:avLst/>
          </a:prstGeom>
          <a:noFill/>
        </p:spPr>
        <p:txBody>
          <a:bodyPr wrap="square" rtlCol="0">
            <a:spAutoFit/>
          </a:bodyPr>
          <a:lstStyle/>
          <a:p>
            <a:r>
              <a:rPr lang="en-US" sz="1400" dirty="0"/>
              <a:t>Link to reports on PICUP website</a:t>
            </a:r>
          </a:p>
        </p:txBody>
      </p:sp>
    </p:spTree>
    <p:extLst>
      <p:ext uri="{BB962C8B-B14F-4D97-AF65-F5344CB8AC3E}">
        <p14:creationId xmlns:p14="http://schemas.microsoft.com/office/powerpoint/2010/main" val="364311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0D411-C378-1642-BC13-C5B73976D604}"/>
              </a:ext>
            </a:extLst>
          </p:cNvPr>
          <p:cNvSpPr>
            <a:spLocks noGrp="1"/>
          </p:cNvSpPr>
          <p:nvPr>
            <p:ph type="title"/>
          </p:nvPr>
        </p:nvSpPr>
        <p:spPr/>
        <p:txBody>
          <a:bodyPr>
            <a:normAutofit/>
          </a:bodyPr>
          <a:lstStyle/>
          <a:p>
            <a:r>
              <a:rPr lang="en-US" dirty="0"/>
              <a:t>I’m Not Teaching You to Program</a:t>
            </a:r>
          </a:p>
        </p:txBody>
      </p:sp>
      <p:sp>
        <p:nvSpPr>
          <p:cNvPr id="2" name="Content Placeholder 1">
            <a:extLst>
              <a:ext uri="{FF2B5EF4-FFF2-40B4-BE49-F238E27FC236}">
                <a16:creationId xmlns:a16="http://schemas.microsoft.com/office/drawing/2014/main" id="{BFF569A1-F42C-1E4A-868F-A58A2E86603E}"/>
              </a:ext>
            </a:extLst>
          </p:cNvPr>
          <p:cNvSpPr>
            <a:spLocks noGrp="1"/>
          </p:cNvSpPr>
          <p:nvPr>
            <p:ph idx="1"/>
          </p:nvPr>
        </p:nvSpPr>
        <p:spPr>
          <a:xfrm>
            <a:off x="1028700" y="2286000"/>
            <a:ext cx="7505700" cy="4419600"/>
          </a:xfrm>
        </p:spPr>
        <p:txBody>
          <a:bodyPr>
            <a:normAutofit fontScale="92500" lnSpcReduction="20000"/>
          </a:bodyPr>
          <a:lstStyle/>
          <a:p>
            <a:r>
              <a:rPr lang="en-US" dirty="0"/>
              <a:t>Students see programming as part of CS</a:t>
            </a:r>
          </a:p>
          <a:p>
            <a:endParaRPr lang="en-US" dirty="0"/>
          </a:p>
          <a:p>
            <a:r>
              <a:rPr lang="en-US" dirty="0"/>
              <a:t>Students don’t see how it is relevant</a:t>
            </a:r>
          </a:p>
          <a:p>
            <a:endParaRPr lang="en-US" dirty="0"/>
          </a:p>
          <a:p>
            <a:r>
              <a:rPr lang="en-US" dirty="0"/>
              <a:t>Students don’t see how it helps them to understand physics</a:t>
            </a:r>
          </a:p>
          <a:p>
            <a:endParaRPr lang="en-US" dirty="0"/>
          </a:p>
          <a:p>
            <a:r>
              <a:rPr lang="en-US" dirty="0"/>
              <a:t>Students see it as extra work</a:t>
            </a:r>
          </a:p>
        </p:txBody>
      </p:sp>
    </p:spTree>
    <p:extLst>
      <p:ext uri="{BB962C8B-B14F-4D97-AF65-F5344CB8AC3E}">
        <p14:creationId xmlns:p14="http://schemas.microsoft.com/office/powerpoint/2010/main" val="16931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838200" y="274638"/>
            <a:ext cx="8839200" cy="1143000"/>
          </a:xfrm>
        </p:spPr>
        <p:txBody>
          <a:bodyPr>
            <a:normAutofit fontScale="90000"/>
          </a:bodyPr>
          <a:lstStyle/>
          <a:p>
            <a:r>
              <a:rPr lang="en-US" dirty="0"/>
              <a:t>“Why are we learning programming?”</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143000"/>
            <a:ext cx="8161490" cy="5410200"/>
          </a:xfrm>
        </p:spPr>
        <p:txBody>
          <a:bodyPr>
            <a:normAutofit lnSpcReduction="10000"/>
          </a:bodyPr>
          <a:lstStyle/>
          <a:p>
            <a:r>
              <a:rPr lang="en-US" sz="2800" dirty="0"/>
              <a:t>Students haven’t seen this in other physics classes</a:t>
            </a:r>
          </a:p>
          <a:p>
            <a:endParaRPr lang="en-US" sz="2800" dirty="0"/>
          </a:p>
          <a:p>
            <a:r>
              <a:rPr lang="en-US" sz="2800" dirty="0"/>
              <a:t>Don’t call it programming</a:t>
            </a:r>
          </a:p>
          <a:p>
            <a:pPr lvl="1"/>
            <a:r>
              <a:rPr lang="en-US" sz="2800" dirty="0"/>
              <a:t>Computational modeling</a:t>
            </a:r>
          </a:p>
          <a:p>
            <a:pPr lvl="1"/>
            <a:endParaRPr lang="en-US" sz="2800" dirty="0"/>
          </a:p>
          <a:p>
            <a:r>
              <a:rPr lang="en-US" sz="2800" dirty="0"/>
              <a:t>Don’t say “we are programming” or “we are coding”</a:t>
            </a:r>
          </a:p>
          <a:p>
            <a:pPr lvl="1"/>
            <a:r>
              <a:rPr lang="en-US" sz="2800" dirty="0"/>
              <a:t>“We are modifying code”</a:t>
            </a:r>
          </a:p>
          <a:p>
            <a:pPr lvl="1"/>
            <a:endParaRPr lang="en-US" sz="2800" dirty="0"/>
          </a:p>
          <a:p>
            <a:r>
              <a:rPr lang="en-US" sz="2800" dirty="0"/>
              <a:t>Talk about computational thinking</a:t>
            </a:r>
          </a:p>
          <a:p>
            <a:pPr marL="0" indent="0">
              <a:buNone/>
            </a:pPr>
            <a:endParaRPr lang="en-US" sz="2800" dirty="0"/>
          </a:p>
        </p:txBody>
      </p:sp>
      <p:pic>
        <p:nvPicPr>
          <p:cNvPr id="4" name="Picture 3">
            <a:extLst>
              <a:ext uri="{FF2B5EF4-FFF2-40B4-BE49-F238E27FC236}">
                <a16:creationId xmlns:a16="http://schemas.microsoft.com/office/drawing/2014/main" id="{83925B40-9D4D-2D4C-902E-0919535CE162}"/>
              </a:ext>
            </a:extLst>
          </p:cNvPr>
          <p:cNvPicPr>
            <a:picLocks noChangeAspect="1"/>
          </p:cNvPicPr>
          <p:nvPr/>
        </p:nvPicPr>
        <p:blipFill>
          <a:blip r:embed="rId3"/>
          <a:stretch>
            <a:fillRect/>
          </a:stretch>
        </p:blipFill>
        <p:spPr>
          <a:xfrm>
            <a:off x="6941820" y="4876800"/>
            <a:ext cx="1905000" cy="1905000"/>
          </a:xfrm>
          <a:prstGeom prst="rect">
            <a:avLst/>
          </a:prstGeom>
        </p:spPr>
      </p:pic>
      <p:sp>
        <p:nvSpPr>
          <p:cNvPr id="5" name="TextBox 4">
            <a:extLst>
              <a:ext uri="{FF2B5EF4-FFF2-40B4-BE49-F238E27FC236}">
                <a16:creationId xmlns:a16="http://schemas.microsoft.com/office/drawing/2014/main" id="{9D8C644E-EE84-EB4C-9A86-FB47C0893BA7}"/>
              </a:ext>
            </a:extLst>
          </p:cNvPr>
          <p:cNvSpPr txBox="1"/>
          <p:nvPr/>
        </p:nvSpPr>
        <p:spPr>
          <a:xfrm>
            <a:off x="4876800" y="6553200"/>
            <a:ext cx="4419600" cy="307777"/>
          </a:xfrm>
          <a:prstGeom prst="rect">
            <a:avLst/>
          </a:prstGeom>
          <a:noFill/>
        </p:spPr>
        <p:txBody>
          <a:bodyPr wrap="square" rtlCol="0">
            <a:spAutoFit/>
          </a:bodyPr>
          <a:lstStyle/>
          <a:p>
            <a:r>
              <a:rPr lang="en-US" sz="1400" dirty="0"/>
              <a:t>Computational Thinking in Introductory Physics</a:t>
            </a:r>
          </a:p>
        </p:txBody>
      </p:sp>
    </p:spTree>
    <p:extLst>
      <p:ext uri="{BB962C8B-B14F-4D97-AF65-F5344CB8AC3E}">
        <p14:creationId xmlns:p14="http://schemas.microsoft.com/office/powerpoint/2010/main" val="14156315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{06FFF8DD-5E5C-C849-B689-3870D1ABF5F0}tf10001072</Template>
  <TotalTime>9535</TotalTime>
  <Words>1125</Words>
  <Application>Microsoft Macintosh PowerPoint</Application>
  <PresentationFormat>On-screen Show (4:3)</PresentationFormat>
  <Paragraphs>230</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Cambria Math</vt:lpstr>
      <vt:lpstr>Franklin Gothic Book</vt:lpstr>
      <vt:lpstr>Franklin Gothic Demi</vt:lpstr>
      <vt:lpstr>Crop</vt:lpstr>
      <vt:lpstr>PowerPoint Presentation</vt:lpstr>
      <vt:lpstr>PICUP</vt:lpstr>
      <vt:lpstr>Outline – DELETE OR REWRITE</vt:lpstr>
      <vt:lpstr>Departmental Norms</vt:lpstr>
      <vt:lpstr>Not My Job</vt:lpstr>
      <vt:lpstr>Myth of the Lone Professor</vt:lpstr>
      <vt:lpstr>It’s All About the Community</vt:lpstr>
      <vt:lpstr>I’m Not Teaching You to Program</vt:lpstr>
      <vt:lpstr>“Why are we learning programming?”</vt:lpstr>
      <vt:lpstr>PowerPoint Presentation</vt:lpstr>
      <vt:lpstr>That’s not programming!</vt:lpstr>
      <vt:lpstr>“This is a physics course”</vt:lpstr>
      <vt:lpstr>”I should be learning physics”</vt:lpstr>
      <vt:lpstr>A Short History of Computing</vt:lpstr>
      <vt:lpstr>“Just one more thing to learn”</vt:lpstr>
      <vt:lpstr>What if I fail?</vt:lpstr>
      <vt:lpstr>Content Coverage</vt:lpstr>
      <vt:lpstr>Lack of knowledge</vt:lpstr>
      <vt:lpstr>Departmental Norms</vt:lpstr>
      <vt:lpstr>PICUP</vt:lpstr>
      <vt:lpstr>Thank You</vt:lpstr>
      <vt:lpstr>My notes - DELETE</vt:lpstr>
    </vt:vector>
  </TitlesOfParts>
  <Company>University of Wisconsin -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Zimmermant</dc:creator>
  <cp:lastModifiedBy>Zimmerman, Todd</cp:lastModifiedBy>
  <cp:revision>86</cp:revision>
  <dcterms:created xsi:type="dcterms:W3CDTF">2012-05-14T17:28:23Z</dcterms:created>
  <dcterms:modified xsi:type="dcterms:W3CDTF">2019-07-21T16:20:17Z</dcterms:modified>
</cp:coreProperties>
</file>